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2" r:id="rId2"/>
  </p:sldMasterIdLst>
  <p:notesMasterIdLst>
    <p:notesMasterId r:id="rId22"/>
  </p:notesMasterIdLst>
  <p:sldIdLst>
    <p:sldId id="256" r:id="rId3"/>
    <p:sldId id="342" r:id="rId4"/>
    <p:sldId id="356" r:id="rId5"/>
    <p:sldId id="448" r:id="rId6"/>
    <p:sldId id="370" r:id="rId7"/>
    <p:sldId id="410" r:id="rId8"/>
    <p:sldId id="415" r:id="rId9"/>
    <p:sldId id="413" r:id="rId10"/>
    <p:sldId id="421" r:id="rId11"/>
    <p:sldId id="417" r:id="rId12"/>
    <p:sldId id="427" r:id="rId13"/>
    <p:sldId id="447" r:id="rId14"/>
    <p:sldId id="428" r:id="rId15"/>
    <p:sldId id="431" r:id="rId16"/>
    <p:sldId id="433" r:id="rId17"/>
    <p:sldId id="439" r:id="rId18"/>
    <p:sldId id="441" r:id="rId19"/>
    <p:sldId id="442" r:id="rId20"/>
    <p:sldId id="436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691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383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74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66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4579" algn="l" defTabSz="913832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1494" algn="l" defTabSz="913832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198408" algn="l" defTabSz="913832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5325" algn="l" defTabSz="913832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CD14"/>
    <a:srgbClr val="E69D41"/>
    <a:srgbClr val="4B9793"/>
    <a:srgbClr val="468C89"/>
    <a:srgbClr val="4F9F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694" autoAdjust="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Sheet1!$B$18</c:f>
              <c:strCache>
                <c:ptCount val="1"/>
                <c:pt idx="0">
                  <c:v>smokers</c:v>
                </c:pt>
              </c:strCache>
            </c:strRef>
          </c:tx>
          <c:invertIfNegative val="0"/>
          <c:cat>
            <c:strRef>
              <c:f>Sheet1!$A$19:$A$25</c:f>
              <c:strCache>
                <c:ptCount val="7"/>
                <c:pt idx="0">
                  <c:v>% visited health worker in last 12 months</c:v>
                </c:pt>
                <c:pt idx="1">
                  <c:v>% asked about tobacco use</c:v>
                </c:pt>
                <c:pt idx="2">
                  <c:v>% advised to quit</c:v>
                </c:pt>
                <c:pt idx="3">
                  <c:v>% advised to quit on their own</c:v>
                </c:pt>
                <c:pt idx="4">
                  <c:v>% offered behavioural support</c:v>
                </c:pt>
                <c:pt idx="5">
                  <c:v>% offered medication</c:v>
                </c:pt>
                <c:pt idx="6">
                  <c:v>% offered other support</c:v>
                </c:pt>
              </c:strCache>
            </c:strRef>
          </c:cat>
          <c:val>
            <c:numRef>
              <c:f>Sheet1!$B$19:$B$25</c:f>
              <c:numCache>
                <c:formatCode>0.0</c:formatCode>
                <c:ptCount val="7"/>
                <c:pt idx="0" formatCode="General">
                  <c:v>42.9</c:v>
                </c:pt>
                <c:pt idx="1">
                  <c:v>26.169</c:v>
                </c:pt>
                <c:pt idx="2">
                  <c:v>13.555542000000001</c:v>
                </c:pt>
                <c:pt idx="3">
                  <c:v>6.6693266640000006</c:v>
                </c:pt>
                <c:pt idx="4">
                  <c:v>1.992664674</c:v>
                </c:pt>
                <c:pt idx="5">
                  <c:v>1.233554322</c:v>
                </c:pt>
                <c:pt idx="6">
                  <c:v>2.4535531019999999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7F-4AEF-AEF8-0FA1E16E2A13}"/>
            </c:ext>
          </c:extLst>
        </c:ser>
        <c:ser>
          <c:idx val="1"/>
          <c:order val="1"/>
          <c:tx>
            <c:strRef>
              <c:f>Sheet1!$C$18</c:f>
              <c:strCache>
                <c:ptCount val="1"/>
                <c:pt idx="0">
                  <c:v>smokeless tobacco</c:v>
                </c:pt>
              </c:strCache>
            </c:strRef>
          </c:tx>
          <c:invertIfNegative val="0"/>
          <c:cat>
            <c:strRef>
              <c:f>Sheet1!$A$19:$A$25</c:f>
              <c:strCache>
                <c:ptCount val="7"/>
                <c:pt idx="0">
                  <c:v>% visited health worker in last 12 months</c:v>
                </c:pt>
                <c:pt idx="1">
                  <c:v>% asked about tobacco use</c:v>
                </c:pt>
                <c:pt idx="2">
                  <c:v>% advised to quit</c:v>
                </c:pt>
                <c:pt idx="3">
                  <c:v>% advised to quit on their own</c:v>
                </c:pt>
                <c:pt idx="4">
                  <c:v>% offered behavioural support</c:v>
                </c:pt>
                <c:pt idx="5">
                  <c:v>% offered medication</c:v>
                </c:pt>
                <c:pt idx="6">
                  <c:v>% offered other support</c:v>
                </c:pt>
              </c:strCache>
            </c:strRef>
          </c:cat>
          <c:val>
            <c:numRef>
              <c:f>Sheet1!$C$19:$C$25</c:f>
              <c:numCache>
                <c:formatCode>0.0</c:formatCode>
                <c:ptCount val="7"/>
                <c:pt idx="0" formatCode="General">
                  <c:v>43.3</c:v>
                </c:pt>
                <c:pt idx="1">
                  <c:v>18.9221</c:v>
                </c:pt>
                <c:pt idx="2">
                  <c:v>6.3767477000000001</c:v>
                </c:pt>
                <c:pt idx="3">
                  <c:v>3.2393878316000002</c:v>
                </c:pt>
                <c:pt idx="4">
                  <c:v>1.4347682325</c:v>
                </c:pt>
                <c:pt idx="5">
                  <c:v>0.39535835740000003</c:v>
                </c:pt>
                <c:pt idx="6">
                  <c:v>0.33796762809999997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7F-4AEF-AEF8-0FA1E16E2A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1981672"/>
        <c:axId val="2121984152"/>
      </c:barChart>
      <c:catAx>
        <c:axId val="212198167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121984152"/>
        <c:crosses val="autoZero"/>
        <c:auto val="1"/>
        <c:lblAlgn val="ctr"/>
        <c:lblOffset val="100"/>
        <c:noMultiLvlLbl val="0"/>
      </c:catAx>
      <c:valAx>
        <c:axId val="212198415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12198167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450B83-A65F-2A44-AF89-904A843977A7}" type="doc">
      <dgm:prSet loTypeId="urn:microsoft.com/office/officeart/2005/8/layout/matrix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BE578B3-CCB9-8B45-A79E-8EABFD5D07EE}">
      <dgm:prSet phldrT="[Text]"/>
      <dgm:spPr/>
      <dgm:t>
        <a:bodyPr/>
        <a:lstStyle/>
        <a:p>
          <a:r>
            <a:rPr lang="en-GB" dirty="0" smtClean="0"/>
            <a:t>Demand</a:t>
          </a:r>
          <a:endParaRPr lang="en-GB" dirty="0"/>
        </a:p>
      </dgm:t>
    </dgm:pt>
    <dgm:pt modelId="{8FEE533B-6240-D64F-BF04-45F30FA9482A}" type="parTrans" cxnId="{65692209-CB37-604F-BAE7-5959E98FAFE4}">
      <dgm:prSet/>
      <dgm:spPr/>
      <dgm:t>
        <a:bodyPr/>
        <a:lstStyle/>
        <a:p>
          <a:endParaRPr lang="en-GB"/>
        </a:p>
      </dgm:t>
    </dgm:pt>
    <dgm:pt modelId="{131BD22A-8AD5-6547-B000-A803C5491BEA}" type="sibTrans" cxnId="{65692209-CB37-604F-BAE7-5959E98FAFE4}">
      <dgm:prSet/>
      <dgm:spPr/>
      <dgm:t>
        <a:bodyPr/>
        <a:lstStyle/>
        <a:p>
          <a:endParaRPr lang="en-GB"/>
        </a:p>
      </dgm:t>
    </dgm:pt>
    <dgm:pt modelId="{4CD53FE5-E1A5-E843-93AC-59A77BBC91A4}">
      <dgm:prSet phldrT="[Text]"/>
      <dgm:spPr/>
      <dgm:t>
        <a:bodyPr/>
        <a:lstStyle/>
        <a:p>
          <a:r>
            <a:rPr lang="en-GB" dirty="0" smtClean="0"/>
            <a:t>Socio-cultural determinants</a:t>
          </a:r>
          <a:endParaRPr lang="en-GB" dirty="0"/>
        </a:p>
      </dgm:t>
    </dgm:pt>
    <dgm:pt modelId="{D5331CEF-7BE4-5F42-B4FC-942A7C264386}" type="parTrans" cxnId="{1D8C9C09-A6A3-594A-BDC8-A3FD9EB36206}">
      <dgm:prSet/>
      <dgm:spPr/>
      <dgm:t>
        <a:bodyPr/>
        <a:lstStyle/>
        <a:p>
          <a:endParaRPr lang="en-GB"/>
        </a:p>
      </dgm:t>
    </dgm:pt>
    <dgm:pt modelId="{B640EE32-55E3-4449-9096-8CF97FBBEC9C}" type="sibTrans" cxnId="{1D8C9C09-A6A3-594A-BDC8-A3FD9EB36206}">
      <dgm:prSet/>
      <dgm:spPr/>
      <dgm:t>
        <a:bodyPr/>
        <a:lstStyle/>
        <a:p>
          <a:endParaRPr lang="en-GB"/>
        </a:p>
      </dgm:t>
    </dgm:pt>
    <dgm:pt modelId="{6A2602C6-E6EB-A646-8F12-1D0BF9EDCE5E}">
      <dgm:prSet phldrT="[Text]"/>
      <dgm:spPr/>
      <dgm:t>
        <a:bodyPr/>
        <a:lstStyle/>
        <a:p>
          <a:r>
            <a:rPr lang="en-GB" dirty="0" smtClean="0"/>
            <a:t>Addictive properties</a:t>
          </a:r>
          <a:endParaRPr lang="en-GB" dirty="0"/>
        </a:p>
      </dgm:t>
    </dgm:pt>
    <dgm:pt modelId="{CE7F2DA5-8C02-F54C-B99A-94C3ADEC470E}" type="parTrans" cxnId="{FE30F1E3-04E4-9E4A-86D8-C146F20E4481}">
      <dgm:prSet/>
      <dgm:spPr/>
      <dgm:t>
        <a:bodyPr/>
        <a:lstStyle/>
        <a:p>
          <a:endParaRPr lang="en-GB"/>
        </a:p>
      </dgm:t>
    </dgm:pt>
    <dgm:pt modelId="{DB3070AF-11DA-4E47-8793-08FBBBDA5E63}" type="sibTrans" cxnId="{FE30F1E3-04E4-9E4A-86D8-C146F20E4481}">
      <dgm:prSet/>
      <dgm:spPr/>
      <dgm:t>
        <a:bodyPr/>
        <a:lstStyle/>
        <a:p>
          <a:endParaRPr lang="en-GB"/>
        </a:p>
      </dgm:t>
    </dgm:pt>
    <dgm:pt modelId="{238D41AA-1B84-BA46-95C8-55918F905492}">
      <dgm:prSet phldrT="[Text]"/>
      <dgm:spPr/>
      <dgm:t>
        <a:bodyPr/>
        <a:lstStyle/>
        <a:p>
          <a:r>
            <a:rPr lang="en-GB" dirty="0" smtClean="0"/>
            <a:t>Easy access</a:t>
          </a:r>
          <a:endParaRPr lang="en-GB" dirty="0"/>
        </a:p>
      </dgm:t>
    </dgm:pt>
    <dgm:pt modelId="{D4996862-1B48-1440-B1E8-8DF0C4E23737}" type="parTrans" cxnId="{8F50C8FE-9D06-1A46-B3E6-4A2ECBBCE733}">
      <dgm:prSet/>
      <dgm:spPr/>
      <dgm:t>
        <a:bodyPr/>
        <a:lstStyle/>
        <a:p>
          <a:endParaRPr lang="en-GB"/>
        </a:p>
      </dgm:t>
    </dgm:pt>
    <dgm:pt modelId="{7D22F030-F8EB-AF41-9EAC-CFD80F5B262B}" type="sibTrans" cxnId="{8F50C8FE-9D06-1A46-B3E6-4A2ECBBCE733}">
      <dgm:prSet/>
      <dgm:spPr/>
      <dgm:t>
        <a:bodyPr/>
        <a:lstStyle/>
        <a:p>
          <a:endParaRPr lang="en-GB"/>
        </a:p>
      </dgm:t>
    </dgm:pt>
    <dgm:pt modelId="{CA740390-C5DB-614A-A787-80C778850DC8}">
      <dgm:prSet phldrT="[Text]"/>
      <dgm:spPr/>
      <dgm:t>
        <a:bodyPr/>
        <a:lstStyle/>
        <a:p>
          <a:r>
            <a:rPr lang="en-GB" dirty="0" smtClean="0"/>
            <a:t>Little awareness about its harms</a:t>
          </a:r>
          <a:endParaRPr lang="en-GB" dirty="0"/>
        </a:p>
      </dgm:t>
    </dgm:pt>
    <dgm:pt modelId="{8B244B97-1895-8840-B031-5BE5F88E0251}" type="parTrans" cxnId="{0A4B902A-9FDA-1D47-B69A-0CCA1A86F493}">
      <dgm:prSet/>
      <dgm:spPr/>
      <dgm:t>
        <a:bodyPr/>
        <a:lstStyle/>
        <a:p>
          <a:endParaRPr lang="en-GB"/>
        </a:p>
      </dgm:t>
    </dgm:pt>
    <dgm:pt modelId="{F67BC0DE-C13B-9840-A539-3D3FAD9C06CC}" type="sibTrans" cxnId="{0A4B902A-9FDA-1D47-B69A-0CCA1A86F493}">
      <dgm:prSet/>
      <dgm:spPr/>
      <dgm:t>
        <a:bodyPr/>
        <a:lstStyle/>
        <a:p>
          <a:endParaRPr lang="en-GB"/>
        </a:p>
      </dgm:t>
    </dgm:pt>
    <dgm:pt modelId="{EFD565B0-4021-A44B-8F12-4524CAE4AD53}" type="pres">
      <dgm:prSet presAssocID="{8C450B83-A65F-2A44-AF89-904A843977A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D380BFA-1256-3E47-A61F-8E10C77D11EA}" type="pres">
      <dgm:prSet presAssocID="{8C450B83-A65F-2A44-AF89-904A843977A7}" presName="matrix" presStyleCnt="0"/>
      <dgm:spPr/>
    </dgm:pt>
    <dgm:pt modelId="{EFCC5C39-9CAE-1C46-AB63-BAFD42B7FFB9}" type="pres">
      <dgm:prSet presAssocID="{8C450B83-A65F-2A44-AF89-904A843977A7}" presName="tile1" presStyleLbl="node1" presStyleIdx="0" presStyleCnt="4"/>
      <dgm:spPr/>
      <dgm:t>
        <a:bodyPr/>
        <a:lstStyle/>
        <a:p>
          <a:endParaRPr lang="en-GB"/>
        </a:p>
      </dgm:t>
    </dgm:pt>
    <dgm:pt modelId="{A7E16A4A-23AE-2D44-91E2-83FF1A6323C5}" type="pres">
      <dgm:prSet presAssocID="{8C450B83-A65F-2A44-AF89-904A843977A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86106BA-BD15-844A-AB32-99DF5C948DBF}" type="pres">
      <dgm:prSet presAssocID="{8C450B83-A65F-2A44-AF89-904A843977A7}" presName="tile2" presStyleLbl="node1" presStyleIdx="1" presStyleCnt="4"/>
      <dgm:spPr/>
      <dgm:t>
        <a:bodyPr/>
        <a:lstStyle/>
        <a:p>
          <a:endParaRPr lang="en-GB"/>
        </a:p>
      </dgm:t>
    </dgm:pt>
    <dgm:pt modelId="{AAC5C87A-2156-A644-AFC2-CF4E2B8FDB95}" type="pres">
      <dgm:prSet presAssocID="{8C450B83-A65F-2A44-AF89-904A843977A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D0D2227-B2C8-0D44-A615-757BA723180B}" type="pres">
      <dgm:prSet presAssocID="{8C450B83-A65F-2A44-AF89-904A843977A7}" presName="tile3" presStyleLbl="node1" presStyleIdx="2" presStyleCnt="4"/>
      <dgm:spPr/>
      <dgm:t>
        <a:bodyPr/>
        <a:lstStyle/>
        <a:p>
          <a:endParaRPr lang="en-GB"/>
        </a:p>
      </dgm:t>
    </dgm:pt>
    <dgm:pt modelId="{87638657-1B51-AA41-B4B5-506274F95B0D}" type="pres">
      <dgm:prSet presAssocID="{8C450B83-A65F-2A44-AF89-904A843977A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627DDC4-645A-9043-8FB0-EB232FEF35A9}" type="pres">
      <dgm:prSet presAssocID="{8C450B83-A65F-2A44-AF89-904A843977A7}" presName="tile4" presStyleLbl="node1" presStyleIdx="3" presStyleCnt="4"/>
      <dgm:spPr/>
      <dgm:t>
        <a:bodyPr/>
        <a:lstStyle/>
        <a:p>
          <a:endParaRPr lang="en-GB"/>
        </a:p>
      </dgm:t>
    </dgm:pt>
    <dgm:pt modelId="{4EECD5DA-3B83-6B4B-9DCD-7634F3B7C818}" type="pres">
      <dgm:prSet presAssocID="{8C450B83-A65F-2A44-AF89-904A843977A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713CAD3-ED87-F947-B270-05ADCC315D64}" type="pres">
      <dgm:prSet presAssocID="{8C450B83-A65F-2A44-AF89-904A843977A7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</dgm:ptLst>
  <dgm:cxnLst>
    <dgm:cxn modelId="{DA5E9475-9585-AA42-AD6A-A5A12BAA8B69}" type="presOf" srcId="{238D41AA-1B84-BA46-95C8-55918F905492}" destId="{87638657-1B51-AA41-B4B5-506274F95B0D}" srcOrd="1" destOrd="0" presId="urn:microsoft.com/office/officeart/2005/8/layout/matrix1"/>
    <dgm:cxn modelId="{9E78F64B-EFA0-4E40-B75C-3766165DEE55}" type="presOf" srcId="{6A2602C6-E6EB-A646-8F12-1D0BF9EDCE5E}" destId="{D86106BA-BD15-844A-AB32-99DF5C948DBF}" srcOrd="0" destOrd="0" presId="urn:microsoft.com/office/officeart/2005/8/layout/matrix1"/>
    <dgm:cxn modelId="{503ED9BF-5C61-AE4D-AA45-7F63B56436D3}" type="presOf" srcId="{238D41AA-1B84-BA46-95C8-55918F905492}" destId="{2D0D2227-B2C8-0D44-A615-757BA723180B}" srcOrd="0" destOrd="0" presId="urn:microsoft.com/office/officeart/2005/8/layout/matrix1"/>
    <dgm:cxn modelId="{FE30F1E3-04E4-9E4A-86D8-C146F20E4481}" srcId="{DBE578B3-CCB9-8B45-A79E-8EABFD5D07EE}" destId="{6A2602C6-E6EB-A646-8F12-1D0BF9EDCE5E}" srcOrd="1" destOrd="0" parTransId="{CE7F2DA5-8C02-F54C-B99A-94C3ADEC470E}" sibTransId="{DB3070AF-11DA-4E47-8793-08FBBBDA5E63}"/>
    <dgm:cxn modelId="{0A4B902A-9FDA-1D47-B69A-0CCA1A86F493}" srcId="{DBE578B3-CCB9-8B45-A79E-8EABFD5D07EE}" destId="{CA740390-C5DB-614A-A787-80C778850DC8}" srcOrd="3" destOrd="0" parTransId="{8B244B97-1895-8840-B031-5BE5F88E0251}" sibTransId="{F67BC0DE-C13B-9840-A539-3D3FAD9C06CC}"/>
    <dgm:cxn modelId="{8F50C8FE-9D06-1A46-B3E6-4A2ECBBCE733}" srcId="{DBE578B3-CCB9-8B45-A79E-8EABFD5D07EE}" destId="{238D41AA-1B84-BA46-95C8-55918F905492}" srcOrd="2" destOrd="0" parTransId="{D4996862-1B48-1440-B1E8-8DF0C4E23737}" sibTransId="{7D22F030-F8EB-AF41-9EAC-CFD80F5B262B}"/>
    <dgm:cxn modelId="{69603C54-5F04-BF4E-9BFA-D2B896BCBA4C}" type="presOf" srcId="{CA740390-C5DB-614A-A787-80C778850DC8}" destId="{4EECD5DA-3B83-6B4B-9DCD-7634F3B7C818}" srcOrd="1" destOrd="0" presId="urn:microsoft.com/office/officeart/2005/8/layout/matrix1"/>
    <dgm:cxn modelId="{1D8C9C09-A6A3-594A-BDC8-A3FD9EB36206}" srcId="{DBE578B3-CCB9-8B45-A79E-8EABFD5D07EE}" destId="{4CD53FE5-E1A5-E843-93AC-59A77BBC91A4}" srcOrd="0" destOrd="0" parTransId="{D5331CEF-7BE4-5F42-B4FC-942A7C264386}" sibTransId="{B640EE32-55E3-4449-9096-8CF97FBBEC9C}"/>
    <dgm:cxn modelId="{BCD098E3-3DCF-784D-8C14-CE842B5BE2AE}" type="presOf" srcId="{6A2602C6-E6EB-A646-8F12-1D0BF9EDCE5E}" destId="{AAC5C87A-2156-A644-AFC2-CF4E2B8FDB95}" srcOrd="1" destOrd="0" presId="urn:microsoft.com/office/officeart/2005/8/layout/matrix1"/>
    <dgm:cxn modelId="{65692209-CB37-604F-BAE7-5959E98FAFE4}" srcId="{8C450B83-A65F-2A44-AF89-904A843977A7}" destId="{DBE578B3-CCB9-8B45-A79E-8EABFD5D07EE}" srcOrd="0" destOrd="0" parTransId="{8FEE533B-6240-D64F-BF04-45F30FA9482A}" sibTransId="{131BD22A-8AD5-6547-B000-A803C5491BEA}"/>
    <dgm:cxn modelId="{43B33F91-E32F-E146-AD51-406110BE683C}" type="presOf" srcId="{4CD53FE5-E1A5-E843-93AC-59A77BBC91A4}" destId="{EFCC5C39-9CAE-1C46-AB63-BAFD42B7FFB9}" srcOrd="0" destOrd="0" presId="urn:microsoft.com/office/officeart/2005/8/layout/matrix1"/>
    <dgm:cxn modelId="{73436340-5783-8A47-A694-003EE63C8116}" type="presOf" srcId="{4CD53FE5-E1A5-E843-93AC-59A77BBC91A4}" destId="{A7E16A4A-23AE-2D44-91E2-83FF1A6323C5}" srcOrd="1" destOrd="0" presId="urn:microsoft.com/office/officeart/2005/8/layout/matrix1"/>
    <dgm:cxn modelId="{1531E87F-5686-9845-94F8-B57E981B125D}" type="presOf" srcId="{DBE578B3-CCB9-8B45-A79E-8EABFD5D07EE}" destId="{E713CAD3-ED87-F947-B270-05ADCC315D64}" srcOrd="0" destOrd="0" presId="urn:microsoft.com/office/officeart/2005/8/layout/matrix1"/>
    <dgm:cxn modelId="{128FDE33-FFD1-8544-ABD2-420ED752B9C5}" type="presOf" srcId="{8C450B83-A65F-2A44-AF89-904A843977A7}" destId="{EFD565B0-4021-A44B-8F12-4524CAE4AD53}" srcOrd="0" destOrd="0" presId="urn:microsoft.com/office/officeart/2005/8/layout/matrix1"/>
    <dgm:cxn modelId="{D73AAF70-06F0-0F46-AE75-C3D21FFC11B3}" type="presOf" srcId="{CA740390-C5DB-614A-A787-80C778850DC8}" destId="{0627DDC4-645A-9043-8FB0-EB232FEF35A9}" srcOrd="0" destOrd="0" presId="urn:microsoft.com/office/officeart/2005/8/layout/matrix1"/>
    <dgm:cxn modelId="{43CEF481-2D15-D443-AEBB-AE80B1CF602A}" type="presParOf" srcId="{EFD565B0-4021-A44B-8F12-4524CAE4AD53}" destId="{9D380BFA-1256-3E47-A61F-8E10C77D11EA}" srcOrd="0" destOrd="0" presId="urn:microsoft.com/office/officeart/2005/8/layout/matrix1"/>
    <dgm:cxn modelId="{3741A240-9F51-994E-A4CD-A238106BD99D}" type="presParOf" srcId="{9D380BFA-1256-3E47-A61F-8E10C77D11EA}" destId="{EFCC5C39-9CAE-1C46-AB63-BAFD42B7FFB9}" srcOrd="0" destOrd="0" presId="urn:microsoft.com/office/officeart/2005/8/layout/matrix1"/>
    <dgm:cxn modelId="{860386C0-78AB-DE4A-899A-44DA73D649D6}" type="presParOf" srcId="{9D380BFA-1256-3E47-A61F-8E10C77D11EA}" destId="{A7E16A4A-23AE-2D44-91E2-83FF1A6323C5}" srcOrd="1" destOrd="0" presId="urn:microsoft.com/office/officeart/2005/8/layout/matrix1"/>
    <dgm:cxn modelId="{96FD4356-EE9A-D740-8804-11411487C68F}" type="presParOf" srcId="{9D380BFA-1256-3E47-A61F-8E10C77D11EA}" destId="{D86106BA-BD15-844A-AB32-99DF5C948DBF}" srcOrd="2" destOrd="0" presId="urn:microsoft.com/office/officeart/2005/8/layout/matrix1"/>
    <dgm:cxn modelId="{042D38B0-68D1-D548-91B0-BAEB37BDEFD9}" type="presParOf" srcId="{9D380BFA-1256-3E47-A61F-8E10C77D11EA}" destId="{AAC5C87A-2156-A644-AFC2-CF4E2B8FDB95}" srcOrd="3" destOrd="0" presId="urn:microsoft.com/office/officeart/2005/8/layout/matrix1"/>
    <dgm:cxn modelId="{84530B9F-7FF7-8047-BE5F-0CF6368CA7F3}" type="presParOf" srcId="{9D380BFA-1256-3E47-A61F-8E10C77D11EA}" destId="{2D0D2227-B2C8-0D44-A615-757BA723180B}" srcOrd="4" destOrd="0" presId="urn:microsoft.com/office/officeart/2005/8/layout/matrix1"/>
    <dgm:cxn modelId="{38D98620-70FB-6D4F-A9E0-532B29507E5A}" type="presParOf" srcId="{9D380BFA-1256-3E47-A61F-8E10C77D11EA}" destId="{87638657-1B51-AA41-B4B5-506274F95B0D}" srcOrd="5" destOrd="0" presId="urn:microsoft.com/office/officeart/2005/8/layout/matrix1"/>
    <dgm:cxn modelId="{40CD4EDE-2295-0145-B3E6-60A551F57182}" type="presParOf" srcId="{9D380BFA-1256-3E47-A61F-8E10C77D11EA}" destId="{0627DDC4-645A-9043-8FB0-EB232FEF35A9}" srcOrd="6" destOrd="0" presId="urn:microsoft.com/office/officeart/2005/8/layout/matrix1"/>
    <dgm:cxn modelId="{1E592E9B-6B45-4544-88CC-7487FB38E900}" type="presParOf" srcId="{9D380BFA-1256-3E47-A61F-8E10C77D11EA}" destId="{4EECD5DA-3B83-6B4B-9DCD-7634F3B7C818}" srcOrd="7" destOrd="0" presId="urn:microsoft.com/office/officeart/2005/8/layout/matrix1"/>
    <dgm:cxn modelId="{A45BF2C8-422A-5346-8DF5-371DB2833D5D}" type="presParOf" srcId="{EFD565B0-4021-A44B-8F12-4524CAE4AD53}" destId="{E713CAD3-ED87-F947-B270-05ADCC315D6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CC5C39-9CAE-1C46-AB63-BAFD42B7FFB9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Socio-cultural determinants</a:t>
          </a:r>
          <a:endParaRPr lang="en-GB" sz="2800" kern="1200" dirty="0"/>
        </a:p>
      </dsp:txBody>
      <dsp:txXfrm rot="5400000">
        <a:off x="0" y="0"/>
        <a:ext cx="3048000" cy="1524000"/>
      </dsp:txXfrm>
    </dsp:sp>
    <dsp:sp modelId="{D86106BA-BD15-844A-AB32-99DF5C948DBF}">
      <dsp:nvSpPr>
        <dsp:cNvPr id="0" name=""/>
        <dsp:cNvSpPr/>
      </dsp:nvSpPr>
      <dsp:spPr>
        <a:xfrm>
          <a:off x="3048000" y="0"/>
          <a:ext cx="3048000" cy="203200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Addictive properties</a:t>
          </a:r>
          <a:endParaRPr lang="en-GB" sz="2800" kern="1200" dirty="0"/>
        </a:p>
      </dsp:txBody>
      <dsp:txXfrm>
        <a:off x="3048000" y="0"/>
        <a:ext cx="3048000" cy="1524000"/>
      </dsp:txXfrm>
    </dsp:sp>
    <dsp:sp modelId="{2D0D2227-B2C8-0D44-A615-757BA723180B}">
      <dsp:nvSpPr>
        <dsp:cNvPr id="0" name=""/>
        <dsp:cNvSpPr/>
      </dsp:nvSpPr>
      <dsp:spPr>
        <a:xfrm rot="10800000">
          <a:off x="0" y="2032000"/>
          <a:ext cx="3048000" cy="203200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Easy access</a:t>
          </a:r>
          <a:endParaRPr lang="en-GB" sz="2800" kern="1200" dirty="0"/>
        </a:p>
      </dsp:txBody>
      <dsp:txXfrm rot="10800000">
        <a:off x="0" y="2539999"/>
        <a:ext cx="3048000" cy="1524000"/>
      </dsp:txXfrm>
    </dsp:sp>
    <dsp:sp modelId="{0627DDC4-645A-9043-8FB0-EB232FEF35A9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Little awareness about its harms</a:t>
          </a:r>
          <a:endParaRPr lang="en-GB" sz="2800" kern="1200" dirty="0"/>
        </a:p>
      </dsp:txBody>
      <dsp:txXfrm rot="-5400000">
        <a:off x="3048000" y="2539999"/>
        <a:ext cx="3048000" cy="1524000"/>
      </dsp:txXfrm>
    </dsp:sp>
    <dsp:sp modelId="{E713CAD3-ED87-F947-B270-05ADCC315D64}">
      <dsp:nvSpPr>
        <dsp:cNvPr id="0" name=""/>
        <dsp:cNvSpPr/>
      </dsp:nvSpPr>
      <dsp:spPr>
        <a:xfrm>
          <a:off x="2133600" y="1523999"/>
          <a:ext cx="1828800" cy="1016000"/>
        </a:xfrm>
        <a:prstGeom prst="round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Demand</a:t>
          </a:r>
          <a:endParaRPr lang="en-GB" sz="2800" kern="1200" dirty="0"/>
        </a:p>
      </dsp:txBody>
      <dsp:txXfrm>
        <a:off x="2183197" y="1573596"/>
        <a:ext cx="1729606" cy="9168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2D66B86-4CCB-465D-8161-D1359A1591CF}" type="datetimeFigureOut">
              <a:rPr lang="en-GB"/>
              <a:pPr>
                <a:defRPr/>
              </a:pPr>
              <a:t>19/02/2020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DBAD1E0-2387-440B-8432-FBB47AF502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331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1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83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74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66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579" algn="l" defTabSz="9138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494" algn="l" defTabSz="9138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408" algn="l" defTabSz="9138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325" algn="l" defTabSz="9138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BAD1E0-2387-440B-8432-FBB47AF50288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447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D2CAE-02EB-4E78-9632-090AE64ED018}" type="datetime1">
              <a:rPr lang="en-GB"/>
              <a:pPr>
                <a:defRPr/>
              </a:pPr>
              <a:t>19/02/2020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1AF4D-CEB1-4A3A-99DF-92224A50F0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047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6C35A-9FAC-4E10-A7EC-DBCEE042D1D5}" type="datetime1">
              <a:rPr lang="en-GB"/>
              <a:pPr>
                <a:defRPr/>
              </a:pPr>
              <a:t>19/02/2020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6146A-D8CA-45F6-9F68-FBF8DCA3DC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80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5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54213-45DC-4F2A-B797-4AEA4197E88D}" type="datetime1">
              <a:rPr lang="en-GB"/>
              <a:pPr>
                <a:defRPr/>
              </a:pPr>
              <a:t>19/02/2020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4EAA1-4E91-4661-AEFA-A2398018EF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245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84976" cy="1336386"/>
          </a:xfrm>
          <a:prstGeom prst="rect">
            <a:avLst/>
          </a:prstGeom>
        </p:spPr>
        <p:txBody>
          <a:bodyPr lIns="91400" tIns="45702" rIns="91400" bIns="45702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540496"/>
            <a:ext cx="7776864" cy="13205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371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82726"/>
            <a:ext cx="9073008" cy="720080"/>
          </a:xfrm>
          <a:prstGeom prst="rect">
            <a:avLst/>
          </a:prstGeom>
        </p:spPr>
        <p:txBody>
          <a:bodyPr lIns="91400" tIns="45702" rIns="91400" bIns="45702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9913"/>
            <a:ext cx="8229600" cy="4929411"/>
          </a:xfrm>
        </p:spPr>
        <p:txBody>
          <a:bodyPr/>
          <a:lstStyle>
            <a:lvl1pPr>
              <a:defRPr b="0"/>
            </a:lvl1pPr>
            <a:lvl2pPr>
              <a:defRPr b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064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</p:spPr>
        <p:txBody>
          <a:bodyPr lIns="91400" tIns="45702" rIns="91400" bIns="45702"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0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0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0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2652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0772"/>
            <a:ext cx="4038600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0772"/>
            <a:ext cx="4038600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496" y="82726"/>
            <a:ext cx="9073008" cy="720080"/>
          </a:xfrm>
          <a:prstGeom prst="rect">
            <a:avLst/>
          </a:prstGeom>
        </p:spPr>
        <p:txBody>
          <a:bodyPr lIns="91400" tIns="45702" rIns="91400" bIns="45702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7711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1" indent="0">
              <a:buNone/>
              <a:defRPr sz="1800" b="1"/>
            </a:lvl3pPr>
            <a:lvl4pPr marL="1371032" indent="0">
              <a:buNone/>
              <a:defRPr sz="1600" b="1"/>
            </a:lvl4pPr>
            <a:lvl5pPr marL="1828041" indent="0">
              <a:buNone/>
              <a:defRPr sz="1600" b="1"/>
            </a:lvl5pPr>
            <a:lvl6pPr marL="2285052" indent="0">
              <a:buNone/>
              <a:defRPr sz="1600" b="1"/>
            </a:lvl6pPr>
            <a:lvl7pPr marL="2742062" indent="0">
              <a:buNone/>
              <a:defRPr sz="1600" b="1"/>
            </a:lvl7pPr>
            <a:lvl8pPr marL="3199072" indent="0">
              <a:buNone/>
              <a:defRPr sz="1600" b="1"/>
            </a:lvl8pPr>
            <a:lvl9pPr marL="365608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1" indent="0">
              <a:buNone/>
              <a:defRPr sz="1800" b="1"/>
            </a:lvl3pPr>
            <a:lvl4pPr marL="1371032" indent="0">
              <a:buNone/>
              <a:defRPr sz="1600" b="1"/>
            </a:lvl4pPr>
            <a:lvl5pPr marL="1828041" indent="0">
              <a:buNone/>
              <a:defRPr sz="1600" b="1"/>
            </a:lvl5pPr>
            <a:lvl6pPr marL="2285052" indent="0">
              <a:buNone/>
              <a:defRPr sz="1600" b="1"/>
            </a:lvl6pPr>
            <a:lvl7pPr marL="2742062" indent="0">
              <a:buNone/>
              <a:defRPr sz="1600" b="1"/>
            </a:lvl7pPr>
            <a:lvl8pPr marL="3199072" indent="0">
              <a:buNone/>
              <a:defRPr sz="1600" b="1"/>
            </a:lvl8pPr>
            <a:lvl9pPr marL="365608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496" y="82726"/>
            <a:ext cx="9073008" cy="720080"/>
          </a:xfrm>
          <a:prstGeom prst="rect">
            <a:avLst/>
          </a:prstGeom>
        </p:spPr>
        <p:txBody>
          <a:bodyPr lIns="91400" tIns="45702" rIns="91400" bIns="45702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3760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496" y="82726"/>
            <a:ext cx="9073008" cy="720080"/>
          </a:xfrm>
          <a:prstGeom prst="rect">
            <a:avLst/>
          </a:prstGeom>
        </p:spPr>
        <p:txBody>
          <a:bodyPr lIns="91400" tIns="45702" rIns="91400" bIns="45702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97356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34925" y="82554"/>
            <a:ext cx="9074150" cy="720725"/>
          </a:xfrm>
          <a:prstGeom prst="rect">
            <a:avLst/>
          </a:prstGeom>
        </p:spPr>
        <p:txBody>
          <a:bodyPr lIns="91400" tIns="45702" rIns="91400" bIns="45702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  <a:latin typeface="Leitura Sans Grot 3"/>
              </a:rPr>
              <a:t>Click to edit Master title style</a:t>
            </a:r>
            <a:endParaRPr lang="en-GB" dirty="0">
              <a:solidFill>
                <a:srgbClr val="FFFFFF"/>
              </a:solidFill>
              <a:latin typeface="Leitura Sans Grot 3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1124744"/>
            <a:ext cx="3008313" cy="985252"/>
          </a:xfrm>
          <a:prstGeom prst="rect">
            <a:avLst/>
          </a:prstGeom>
        </p:spPr>
        <p:txBody>
          <a:bodyPr lIns="91400" tIns="45702" rIns="91400" bIns="45702"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1124748"/>
            <a:ext cx="5111750" cy="50014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2117703"/>
            <a:ext cx="3008313" cy="4008460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1" indent="0">
              <a:buNone/>
              <a:defRPr sz="1000"/>
            </a:lvl3pPr>
            <a:lvl4pPr marL="1371032" indent="0">
              <a:buNone/>
              <a:defRPr sz="900"/>
            </a:lvl4pPr>
            <a:lvl5pPr marL="1828041" indent="0">
              <a:buNone/>
              <a:defRPr sz="900"/>
            </a:lvl5pPr>
            <a:lvl6pPr marL="2285052" indent="0">
              <a:buNone/>
              <a:defRPr sz="900"/>
            </a:lvl6pPr>
            <a:lvl7pPr marL="2742062" indent="0">
              <a:buNone/>
              <a:defRPr sz="900"/>
            </a:lvl7pPr>
            <a:lvl8pPr marL="3199072" indent="0">
              <a:buNone/>
              <a:defRPr sz="900"/>
            </a:lvl8pPr>
            <a:lvl9pPr marL="3656083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621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34925" y="82554"/>
            <a:ext cx="9074150" cy="720725"/>
          </a:xfrm>
          <a:prstGeom prst="rect">
            <a:avLst/>
          </a:prstGeom>
        </p:spPr>
        <p:txBody>
          <a:bodyPr lIns="91400" tIns="45702" rIns="91400" bIns="45702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  <a:latin typeface="Leitura Sans Grot 3"/>
              </a:rPr>
              <a:t>Click to edit Master title style</a:t>
            </a:r>
            <a:endParaRPr lang="en-GB" dirty="0">
              <a:solidFill>
                <a:srgbClr val="FFFFFF"/>
              </a:solidFill>
              <a:latin typeface="Leitura Sans Grot 3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9524" y="5225751"/>
            <a:ext cx="5486400" cy="566738"/>
          </a:xfrm>
          <a:prstGeom prst="rect">
            <a:avLst/>
          </a:prstGeom>
        </p:spPr>
        <p:txBody>
          <a:bodyPr lIns="91400" tIns="45702" rIns="91400" bIns="45702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9524" y="1037926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1" indent="0">
              <a:buNone/>
              <a:defRPr sz="2400"/>
            </a:lvl3pPr>
            <a:lvl4pPr marL="1371032" indent="0">
              <a:buNone/>
              <a:defRPr sz="2000"/>
            </a:lvl4pPr>
            <a:lvl5pPr marL="1828041" indent="0">
              <a:buNone/>
              <a:defRPr sz="2000"/>
            </a:lvl5pPr>
            <a:lvl6pPr marL="2285052" indent="0">
              <a:buNone/>
              <a:defRPr sz="2000"/>
            </a:lvl6pPr>
            <a:lvl7pPr marL="2742062" indent="0">
              <a:buNone/>
              <a:defRPr sz="2000"/>
            </a:lvl7pPr>
            <a:lvl8pPr marL="3199072" indent="0">
              <a:buNone/>
              <a:defRPr sz="2000"/>
            </a:lvl8pPr>
            <a:lvl9pPr marL="3656083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9524" y="579248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1" indent="0">
              <a:buNone/>
              <a:defRPr sz="1000"/>
            </a:lvl3pPr>
            <a:lvl4pPr marL="1371032" indent="0">
              <a:buNone/>
              <a:defRPr sz="900"/>
            </a:lvl4pPr>
            <a:lvl5pPr marL="1828041" indent="0">
              <a:buNone/>
              <a:defRPr sz="900"/>
            </a:lvl5pPr>
            <a:lvl6pPr marL="2285052" indent="0">
              <a:buNone/>
              <a:defRPr sz="900"/>
            </a:lvl6pPr>
            <a:lvl7pPr marL="2742062" indent="0">
              <a:buNone/>
              <a:defRPr sz="900"/>
            </a:lvl7pPr>
            <a:lvl8pPr marL="3199072" indent="0">
              <a:buNone/>
              <a:defRPr sz="900"/>
            </a:lvl8pPr>
            <a:lvl9pPr marL="365608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6794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92C5A-262E-4E6A-873A-CF2E06965F75}" type="datetime1">
              <a:rPr lang="en-GB"/>
              <a:pPr>
                <a:defRPr/>
              </a:pPr>
              <a:t>19/02/2020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775FB-2871-4476-BE43-EE2595E14F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533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3134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2"/>
            <a:ext cx="2057400" cy="5851525"/>
          </a:xfrm>
          <a:prstGeom prst="rect">
            <a:avLst/>
          </a:prstGeom>
        </p:spPr>
        <p:txBody>
          <a:bodyPr vert="eaVert" lIns="91400" tIns="45702" rIns="91400" bIns="45702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802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lIns="91400" tIns="45702" rIns="91400" bIns="45702"/>
          <a:lstStyle>
            <a:lvl1pPr>
              <a:defRPr/>
            </a:lvl1pPr>
          </a:lstStyle>
          <a:p>
            <a:endParaRPr lang="en-GB">
              <a:solidFill>
                <a:srgbClr val="005A58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lIns="91400" tIns="45702" rIns="91400" bIns="45702"/>
          <a:lstStyle>
            <a:lvl1pPr>
              <a:defRPr/>
            </a:lvl1pPr>
          </a:lstStyle>
          <a:p>
            <a:r>
              <a:rPr lang="en-GB">
                <a:solidFill>
                  <a:srgbClr val="005A58"/>
                </a:solidFill>
              </a:rPr>
              <a:t>Kamran Siddiqi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lIns="91400" tIns="45702" rIns="91400" bIns="45702"/>
          <a:lstStyle>
            <a:lvl1pPr>
              <a:defRPr/>
            </a:lvl1pPr>
          </a:lstStyle>
          <a:p>
            <a:fld id="{9A6A39AB-D753-D44C-A901-C3272ABD7BDB}" type="slidenum">
              <a:rPr lang="en-GB">
                <a:solidFill>
                  <a:srgbClr val="005A58"/>
                </a:solidFill>
              </a:rPr>
              <a:pPr/>
              <a:t>‹#›</a:t>
            </a:fld>
            <a:endParaRPr lang="en-GB">
              <a:solidFill>
                <a:srgbClr val="005A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99172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9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8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7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6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5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4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4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3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ED9AA-EE70-4C41-B533-C7FEF0450994}" type="datetime1">
              <a:rPr lang="en-GB"/>
              <a:pPr>
                <a:defRPr/>
              </a:pPr>
              <a:t>19/02/2020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310B1-BAA8-4B0B-A77E-752DC35B2B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913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154A1-3C3C-4599-8957-8D8DEE26EB61}" type="datetime1">
              <a:rPr lang="en-GB"/>
              <a:pPr>
                <a:defRPr/>
              </a:pPr>
              <a:t>19/02/2020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62F67-2167-4105-8E41-9C0E9EAAEF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314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5" indent="0">
              <a:buNone/>
              <a:defRPr sz="2000" b="1"/>
            </a:lvl2pPr>
            <a:lvl3pPr marL="913832" indent="0">
              <a:buNone/>
              <a:defRPr sz="1800" b="1"/>
            </a:lvl3pPr>
            <a:lvl4pPr marL="1370748" indent="0">
              <a:buNone/>
              <a:defRPr sz="1600" b="1"/>
            </a:lvl4pPr>
            <a:lvl5pPr marL="1827662" indent="0">
              <a:buNone/>
              <a:defRPr sz="1600" b="1"/>
            </a:lvl5pPr>
            <a:lvl6pPr marL="2284579" indent="0">
              <a:buNone/>
              <a:defRPr sz="1600" b="1"/>
            </a:lvl6pPr>
            <a:lvl7pPr marL="2741494" indent="0">
              <a:buNone/>
              <a:defRPr sz="1600" b="1"/>
            </a:lvl7pPr>
            <a:lvl8pPr marL="3198408" indent="0">
              <a:buNone/>
              <a:defRPr sz="1600" b="1"/>
            </a:lvl8pPr>
            <a:lvl9pPr marL="365532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5" indent="0">
              <a:buNone/>
              <a:defRPr sz="2000" b="1"/>
            </a:lvl2pPr>
            <a:lvl3pPr marL="913832" indent="0">
              <a:buNone/>
              <a:defRPr sz="1800" b="1"/>
            </a:lvl3pPr>
            <a:lvl4pPr marL="1370748" indent="0">
              <a:buNone/>
              <a:defRPr sz="1600" b="1"/>
            </a:lvl4pPr>
            <a:lvl5pPr marL="1827662" indent="0">
              <a:buNone/>
              <a:defRPr sz="1600" b="1"/>
            </a:lvl5pPr>
            <a:lvl6pPr marL="2284579" indent="0">
              <a:buNone/>
              <a:defRPr sz="1600" b="1"/>
            </a:lvl6pPr>
            <a:lvl7pPr marL="2741494" indent="0">
              <a:buNone/>
              <a:defRPr sz="1600" b="1"/>
            </a:lvl7pPr>
            <a:lvl8pPr marL="3198408" indent="0">
              <a:buNone/>
              <a:defRPr sz="1600" b="1"/>
            </a:lvl8pPr>
            <a:lvl9pPr marL="365532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A542C-60CE-4799-B16D-DB526DE8A17D}" type="datetime1">
              <a:rPr lang="en-GB"/>
              <a:pPr>
                <a:defRPr/>
              </a:pPr>
              <a:t>19/02/2020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F9D93-7D22-40B6-85DC-4A6161F799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056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A5E5F-2F82-4F85-B1EF-0E8500D85A05}" type="datetime1">
              <a:rPr lang="en-GB"/>
              <a:pPr>
                <a:defRPr/>
              </a:pPr>
              <a:t>19/02/2020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AB51C-5780-4AB7-B8C3-B34CE1E14B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295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20CC3-73FE-4FD2-886D-E4ADB8F89BF6}" type="datetime1">
              <a:rPr lang="en-GB"/>
              <a:pPr>
                <a:defRPr/>
              </a:pPr>
              <a:t>19/02/2020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7C219-FB44-46A6-A74E-8C267690CE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5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57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15" indent="0">
              <a:buNone/>
              <a:defRPr sz="1200"/>
            </a:lvl2pPr>
            <a:lvl3pPr marL="913832" indent="0">
              <a:buNone/>
              <a:defRPr sz="1000"/>
            </a:lvl3pPr>
            <a:lvl4pPr marL="1370748" indent="0">
              <a:buNone/>
              <a:defRPr sz="900"/>
            </a:lvl4pPr>
            <a:lvl5pPr marL="1827662" indent="0">
              <a:buNone/>
              <a:defRPr sz="900"/>
            </a:lvl5pPr>
            <a:lvl6pPr marL="2284579" indent="0">
              <a:buNone/>
              <a:defRPr sz="900"/>
            </a:lvl6pPr>
            <a:lvl7pPr marL="2741494" indent="0">
              <a:buNone/>
              <a:defRPr sz="900"/>
            </a:lvl7pPr>
            <a:lvl8pPr marL="3198408" indent="0">
              <a:buNone/>
              <a:defRPr sz="900"/>
            </a:lvl8pPr>
            <a:lvl9pPr marL="365532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ADBC6-5ADD-4AB7-8B76-C18597B3A701}" type="datetime1">
              <a:rPr lang="en-GB"/>
              <a:pPr>
                <a:defRPr/>
              </a:pPr>
              <a:t>19/02/2020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B9F85-79A6-4986-91B0-FA7CD8F57F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04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915" indent="0">
              <a:buNone/>
              <a:defRPr sz="2800"/>
            </a:lvl2pPr>
            <a:lvl3pPr marL="913832" indent="0">
              <a:buNone/>
              <a:defRPr sz="2400"/>
            </a:lvl3pPr>
            <a:lvl4pPr marL="1370748" indent="0">
              <a:buNone/>
              <a:defRPr sz="2000"/>
            </a:lvl4pPr>
            <a:lvl5pPr marL="1827662" indent="0">
              <a:buNone/>
              <a:defRPr sz="2000"/>
            </a:lvl5pPr>
            <a:lvl6pPr marL="2284579" indent="0">
              <a:buNone/>
              <a:defRPr sz="2000"/>
            </a:lvl6pPr>
            <a:lvl7pPr marL="2741494" indent="0">
              <a:buNone/>
              <a:defRPr sz="2000"/>
            </a:lvl7pPr>
            <a:lvl8pPr marL="3198408" indent="0">
              <a:buNone/>
              <a:defRPr sz="2000"/>
            </a:lvl8pPr>
            <a:lvl9pPr marL="3655325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15" indent="0">
              <a:buNone/>
              <a:defRPr sz="1200"/>
            </a:lvl2pPr>
            <a:lvl3pPr marL="913832" indent="0">
              <a:buNone/>
              <a:defRPr sz="1000"/>
            </a:lvl3pPr>
            <a:lvl4pPr marL="1370748" indent="0">
              <a:buNone/>
              <a:defRPr sz="900"/>
            </a:lvl4pPr>
            <a:lvl5pPr marL="1827662" indent="0">
              <a:buNone/>
              <a:defRPr sz="900"/>
            </a:lvl5pPr>
            <a:lvl6pPr marL="2284579" indent="0">
              <a:buNone/>
              <a:defRPr sz="900"/>
            </a:lvl6pPr>
            <a:lvl7pPr marL="2741494" indent="0">
              <a:buNone/>
              <a:defRPr sz="900"/>
            </a:lvl7pPr>
            <a:lvl8pPr marL="3198408" indent="0">
              <a:buNone/>
              <a:defRPr sz="900"/>
            </a:lvl8pPr>
            <a:lvl9pPr marL="365532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6E78E-3625-4DF3-AF65-3D22C5AE1E2A}" type="datetime1">
              <a:rPr lang="en-GB"/>
              <a:pPr>
                <a:defRPr/>
              </a:pPr>
              <a:t>19/02/2020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A9CDF-BE70-42CE-9D9C-714F1A3ED3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853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0" tIns="45692" rIns="91380" bIns="456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91380" tIns="45692" rIns="91380" bIns="45692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92BE8B-BBE1-4B2F-B48C-3ECE90BA72C7}" type="datetime1">
              <a:rPr lang="en-GB"/>
              <a:pPr>
                <a:defRPr/>
              </a:pPr>
              <a:t>19/02/2020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380" tIns="45692" rIns="91380" bIns="45692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380" tIns="45692" rIns="91380" bIns="45692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5326A0-CE0A-4BEF-ABF6-F6BA3947B7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691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383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074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766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686" indent="-34268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88" indent="-28557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92" indent="-22845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206" indent="-22845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21" indent="-22845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036" indent="-228459" algn="l" defTabSz="9138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52" indent="-228459" algn="l" defTabSz="9138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68" indent="-228459" algn="l" defTabSz="9138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783" indent="-228459" algn="l" defTabSz="9138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5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32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8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62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9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94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08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25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0" tIns="45702" rIns="91400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978054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eitura Sans Grot 3" pitchFamily="50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eitura Sans Grot 3" pitchFamily="50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eitura Sans Grot 3" pitchFamily="50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eitura Sans Grot 3" pitchFamily="50" charset="0"/>
        </a:defRPr>
      </a:lvl5pPr>
      <a:lvl6pPr marL="45701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02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03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04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758" indent="-34275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42" indent="-28563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28" indent="-22850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37" indent="-22850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47" indent="-22850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58" indent="-228506" algn="l" defTabSz="9140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68" indent="-228506" algn="l" defTabSz="9140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79" indent="-228506" algn="l" defTabSz="9140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589" indent="-228506" algn="l" defTabSz="9140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1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2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41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52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62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72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83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251521" y="836713"/>
            <a:ext cx="8637588" cy="2376283"/>
          </a:xfrm>
        </p:spPr>
        <p:txBody>
          <a:bodyPr/>
          <a:lstStyle/>
          <a:p>
            <a:pPr algn="r" eaLnBrk="1" hangingPunct="1"/>
            <a:r>
              <a:rPr lang="en-GB" alt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GB" alt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GB" altLang="en-US" sz="3600" dirty="0" smtClean="0">
                <a:solidFill>
                  <a:schemeClr val="bg1"/>
                </a:solidFill>
                <a:latin typeface="Cambria" pitchFamily="18" charset="0"/>
              </a:rPr>
              <a:t>Smokeless </a:t>
            </a:r>
            <a:r>
              <a:rPr lang="en-GB" altLang="en-US" sz="3600" dirty="0">
                <a:solidFill>
                  <a:schemeClr val="bg1"/>
                </a:solidFill>
                <a:latin typeface="Cambria" pitchFamily="18" charset="0"/>
              </a:rPr>
              <a:t>T</a:t>
            </a:r>
            <a:r>
              <a:rPr lang="en-GB" altLang="en-US" sz="3600" dirty="0" smtClean="0">
                <a:solidFill>
                  <a:schemeClr val="bg1"/>
                </a:solidFill>
                <a:latin typeface="Cambria" pitchFamily="18" charset="0"/>
              </a:rPr>
              <a:t>obacco </a:t>
            </a:r>
            <a:r>
              <a:rPr lang="en-GB" altLang="en-US" sz="48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GB" altLang="en-US" sz="48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GB" altLang="en-US" sz="2000" dirty="0" smtClean="0">
                <a:solidFill>
                  <a:schemeClr val="bg1"/>
                </a:solidFill>
                <a:latin typeface="Cambria" pitchFamily="18" charset="0"/>
              </a:rPr>
              <a:t>Kamran Siddiqi</a:t>
            </a:r>
            <a:br>
              <a:rPr lang="en-GB" altLang="en-US" sz="20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GB" altLang="en-US" sz="2000" dirty="0" smtClean="0">
                <a:solidFill>
                  <a:schemeClr val="bg1"/>
                </a:solidFill>
                <a:latin typeface="Cambria" pitchFamily="18" charset="0"/>
              </a:rPr>
              <a:t>Professor in Global Public </a:t>
            </a:r>
            <a:r>
              <a:rPr lang="en-GB" altLang="en-US" sz="2000" dirty="0">
                <a:solidFill>
                  <a:schemeClr val="bg1"/>
                </a:solidFill>
                <a:latin typeface="Cambria" pitchFamily="18" charset="0"/>
              </a:rPr>
              <a:t>H</a:t>
            </a:r>
            <a:r>
              <a:rPr lang="en-GB" altLang="en-US" sz="2000" dirty="0" smtClean="0">
                <a:solidFill>
                  <a:schemeClr val="bg1"/>
                </a:solidFill>
                <a:latin typeface="Cambria" pitchFamily="18" charset="0"/>
              </a:rPr>
              <a:t>ealth</a:t>
            </a:r>
            <a:br>
              <a:rPr lang="en-GB" altLang="en-US" sz="20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GB" altLang="en-US" sz="2000" dirty="0" smtClean="0">
                <a:solidFill>
                  <a:schemeClr val="bg1"/>
                </a:solidFill>
                <a:latin typeface="Cambria" pitchFamily="18" charset="0"/>
              </a:rPr>
              <a:t>The University of York</a:t>
            </a:r>
            <a:br>
              <a:rPr lang="en-GB" altLang="en-US" sz="20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GB" altLang="en-US" sz="2000" dirty="0" smtClean="0">
                <a:solidFill>
                  <a:schemeClr val="bg1"/>
                </a:solidFill>
                <a:latin typeface="Cambria" pitchFamily="18" charset="0"/>
              </a:rPr>
              <a:t>@kamsid66</a:t>
            </a:r>
            <a:endParaRPr lang="en-GB" altLang="en-US" sz="20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79913"/>
            <a:ext cx="8229600" cy="82495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Cotinine levels among tobacco users</a:t>
            </a:r>
          </a:p>
        </p:txBody>
      </p:sp>
      <p:sp>
        <p:nvSpPr>
          <p:cNvPr id="8" name="Folded Corner 7"/>
          <p:cNvSpPr/>
          <p:nvPr/>
        </p:nvSpPr>
        <p:spPr>
          <a:xfrm>
            <a:off x="323528" y="692696"/>
            <a:ext cx="1512168" cy="648072"/>
          </a:xfrm>
          <a:prstGeom prst="foldedCorner">
            <a:avLst>
              <a:gd name="adj" fmla="val 41413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Diversity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Folded Corner 8"/>
          <p:cNvSpPr/>
          <p:nvPr/>
        </p:nvSpPr>
        <p:spPr>
          <a:xfrm>
            <a:off x="2051720" y="692696"/>
            <a:ext cx="1512168" cy="648072"/>
          </a:xfrm>
          <a:prstGeom prst="foldedCorner">
            <a:avLst>
              <a:gd name="adj" fmla="val 41413"/>
            </a:avLst>
          </a:prstGeom>
          <a:solidFill>
            <a:schemeClr val="accent1">
              <a:lumMod val="60000"/>
              <a:lumOff val="4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Demand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Folded Corner 9"/>
          <p:cNvSpPr/>
          <p:nvPr/>
        </p:nvSpPr>
        <p:spPr>
          <a:xfrm>
            <a:off x="3779912" y="692696"/>
            <a:ext cx="1512168" cy="648072"/>
          </a:xfrm>
          <a:prstGeom prst="foldedCorner">
            <a:avLst>
              <a:gd name="adj" fmla="val 41413"/>
            </a:avLst>
          </a:prstGeom>
          <a:solidFill>
            <a:srgbClr val="D1F4F3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Harms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Folded Corner 10"/>
          <p:cNvSpPr/>
          <p:nvPr/>
        </p:nvSpPr>
        <p:spPr>
          <a:xfrm>
            <a:off x="5508104" y="692696"/>
            <a:ext cx="1512168" cy="648072"/>
          </a:xfrm>
          <a:prstGeom prst="foldedCorner">
            <a:avLst>
              <a:gd name="adj" fmla="val 41413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Supply chain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Folded Corner 11"/>
          <p:cNvSpPr/>
          <p:nvPr/>
        </p:nvSpPr>
        <p:spPr>
          <a:xfrm>
            <a:off x="7236296" y="692696"/>
            <a:ext cx="1512168" cy="648072"/>
          </a:xfrm>
          <a:prstGeom prst="foldedCorner">
            <a:avLst>
              <a:gd name="adj" fmla="val 41413"/>
            </a:avLst>
          </a:prstGeom>
          <a:solidFill>
            <a:srgbClr val="D1F4F3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Policy gap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Content Placeholder 7"/>
          <p:cNvSpPr txBox="1">
            <a:spLocks/>
          </p:cNvSpPr>
          <p:nvPr/>
        </p:nvSpPr>
        <p:spPr bwMode="auto">
          <a:xfrm>
            <a:off x="467544" y="2132856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0" tIns="45702" rIns="91400" bIns="45702" numCol="1" anchor="t" anchorCtr="0" compatLnSpc="1">
            <a:prstTxWarp prst="textNoShape">
              <a:avLst/>
            </a:prstTxWarp>
          </a:bodyPr>
          <a:lstStyle>
            <a:lvl1pPr marL="342758" indent="-34275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642" indent="-28563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528" indent="-22850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537" indent="-22850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547" indent="-22850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558" indent="-228506" algn="l" defTabSz="9140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568" indent="-228506" algn="l" defTabSz="9140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579" indent="-228506" algn="l" defTabSz="9140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589" indent="-228506" algn="l" defTabSz="9140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/>
              <a:t>Smokeless tobacco only (mean 11.7 dips per day) - 200 users Bangladesh</a:t>
            </a:r>
          </a:p>
          <a:p>
            <a:endParaRPr lang="en-GB" sz="2800" dirty="0" smtClean="0"/>
          </a:p>
          <a:p>
            <a:r>
              <a:rPr lang="en-GB" sz="2800" dirty="0" smtClean="0"/>
              <a:t>mean FTND-ST = 4.7</a:t>
            </a:r>
          </a:p>
          <a:p>
            <a:r>
              <a:rPr lang="en-GB" sz="2800" dirty="0" smtClean="0"/>
              <a:t>mean cotinine = 361 ng/ml</a:t>
            </a:r>
            <a:endParaRPr lang="en-GB" dirty="0" smtClean="0"/>
          </a:p>
          <a:p>
            <a:pPr marL="0" indent="0" algn="r">
              <a:buFont typeface="Arial" charset="0"/>
              <a:buNone/>
            </a:pPr>
            <a:r>
              <a:rPr lang="en-GB" sz="1800" dirty="0" smtClean="0"/>
              <a:t>(</a:t>
            </a:r>
            <a:r>
              <a:rPr lang="en-GB" sz="1800" dirty="0" err="1" smtClean="0"/>
              <a:t>Huque</a:t>
            </a:r>
            <a:r>
              <a:rPr lang="en-GB" sz="1800" dirty="0" smtClean="0"/>
              <a:t> et al 2016) 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14" name="Content Placeholder 8"/>
          <p:cNvSpPr txBox="1">
            <a:spLocks/>
          </p:cNvSpPr>
          <p:nvPr/>
        </p:nvSpPr>
        <p:spPr>
          <a:xfrm>
            <a:off x="4716016" y="2204864"/>
            <a:ext cx="4038600" cy="4525963"/>
          </a:xfrm>
          <a:prstGeom prst="rect">
            <a:avLst/>
          </a:prstGeom>
        </p:spPr>
        <p:txBody>
          <a:bodyPr/>
          <a:lstStyle>
            <a:lvl1pPr marL="342758" indent="-34275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642" indent="-28563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528" indent="-22850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537" indent="-22850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547" indent="-22850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558" indent="-228506" algn="l" defTabSz="9140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568" indent="-228506" algn="l" defTabSz="9140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579" indent="-228506" algn="l" defTabSz="9140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589" indent="-228506" algn="l" defTabSz="9140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/>
              <a:t>Cigarettes only (mean 10.7 per day) - 207 users in Europe</a:t>
            </a:r>
          </a:p>
          <a:p>
            <a:pPr marL="0" indent="0">
              <a:buNone/>
            </a:pPr>
            <a:endParaRPr lang="en-GB" sz="2800" dirty="0" smtClean="0"/>
          </a:p>
          <a:p>
            <a:r>
              <a:rPr lang="en-GB" sz="2800" dirty="0" smtClean="0"/>
              <a:t>mean FTND = 1.7</a:t>
            </a:r>
          </a:p>
          <a:p>
            <a:r>
              <a:rPr lang="en-GB" sz="2800" dirty="0" smtClean="0"/>
              <a:t>median cotinine = 113 ng/ml</a:t>
            </a:r>
          </a:p>
          <a:p>
            <a:pPr marL="0" indent="0" algn="r">
              <a:buFont typeface="Arial" charset="0"/>
              <a:buNone/>
            </a:pPr>
            <a:r>
              <a:rPr lang="en-GB" sz="1600" dirty="0" smtClean="0"/>
              <a:t>(</a:t>
            </a:r>
            <a:r>
              <a:rPr lang="en-GB" sz="1600" dirty="0" err="1" smtClean="0"/>
              <a:t>Etter</a:t>
            </a:r>
            <a:r>
              <a:rPr lang="en-GB" sz="1600" dirty="0" smtClean="0"/>
              <a:t> J-F et al 2000)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2930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6B775FB-2871-4476-BE43-EE2595E14FE5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sp>
        <p:nvSpPr>
          <p:cNvPr id="8" name="Folded Corner 7"/>
          <p:cNvSpPr/>
          <p:nvPr/>
        </p:nvSpPr>
        <p:spPr>
          <a:xfrm>
            <a:off x="323528" y="692696"/>
            <a:ext cx="1512168" cy="648072"/>
          </a:xfrm>
          <a:prstGeom prst="foldedCorner">
            <a:avLst>
              <a:gd name="adj" fmla="val 41413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Diversity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Folded Corner 8"/>
          <p:cNvSpPr/>
          <p:nvPr/>
        </p:nvSpPr>
        <p:spPr>
          <a:xfrm>
            <a:off x="2051720" y="692696"/>
            <a:ext cx="1512168" cy="648072"/>
          </a:xfrm>
          <a:prstGeom prst="foldedCorner">
            <a:avLst>
              <a:gd name="adj" fmla="val 41413"/>
            </a:avLst>
          </a:prstGeom>
          <a:solidFill>
            <a:schemeClr val="accent1">
              <a:lumMod val="60000"/>
              <a:lumOff val="4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Demand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Folded Corner 9"/>
          <p:cNvSpPr/>
          <p:nvPr/>
        </p:nvSpPr>
        <p:spPr>
          <a:xfrm>
            <a:off x="3779912" y="692696"/>
            <a:ext cx="1512168" cy="648072"/>
          </a:xfrm>
          <a:prstGeom prst="foldedCorner">
            <a:avLst>
              <a:gd name="adj" fmla="val 41413"/>
            </a:avLst>
          </a:prstGeom>
          <a:solidFill>
            <a:srgbClr val="D1F4F3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Harms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Folded Corner 10"/>
          <p:cNvSpPr/>
          <p:nvPr/>
        </p:nvSpPr>
        <p:spPr>
          <a:xfrm>
            <a:off x="5508104" y="692696"/>
            <a:ext cx="1512168" cy="648072"/>
          </a:xfrm>
          <a:prstGeom prst="foldedCorner">
            <a:avLst>
              <a:gd name="adj" fmla="val 41413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Supply chain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Folded Corner 11"/>
          <p:cNvSpPr/>
          <p:nvPr/>
        </p:nvSpPr>
        <p:spPr>
          <a:xfrm>
            <a:off x="7236296" y="692696"/>
            <a:ext cx="1512168" cy="648072"/>
          </a:xfrm>
          <a:prstGeom prst="foldedCorner">
            <a:avLst>
              <a:gd name="adj" fmla="val 41413"/>
            </a:avLst>
          </a:prstGeom>
          <a:solidFill>
            <a:srgbClr val="D1F4F3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Policy gap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" name="Picture 12" descr="C:\Users\ks779\Google Drive\Smokeless Tobacco\images\Pa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0732"/>
            <a:ext cx="8107085" cy="525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10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 in Women </a:t>
            </a:r>
            <a:r>
              <a:rPr lang="en-US" dirty="0" smtClean="0"/>
              <a:t>(Sindh)</a:t>
            </a:r>
            <a:endParaRPr lang="en-US" dirty="0"/>
          </a:p>
        </p:txBody>
      </p:sp>
      <p:pic>
        <p:nvPicPr>
          <p:cNvPr id="6" name="Content Placeholder 5" descr="SindhS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18" b="-4818"/>
          <a:stretch>
            <a:fillRect/>
          </a:stretch>
        </p:blipFill>
        <p:spPr>
          <a:xfrm>
            <a:off x="457200" y="1379538"/>
            <a:ext cx="8229600" cy="4929187"/>
          </a:xfrm>
        </p:spPr>
      </p:pic>
    </p:spTree>
    <p:extLst>
      <p:ext uri="{BB962C8B-B14F-4D97-AF65-F5344CB8AC3E}">
        <p14:creationId xmlns:p14="http://schemas.microsoft.com/office/powerpoint/2010/main" val="140612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ded Corner 7"/>
          <p:cNvSpPr/>
          <p:nvPr/>
        </p:nvSpPr>
        <p:spPr>
          <a:xfrm>
            <a:off x="323528" y="692696"/>
            <a:ext cx="1512168" cy="648072"/>
          </a:xfrm>
          <a:prstGeom prst="foldedCorner">
            <a:avLst>
              <a:gd name="adj" fmla="val 41413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Diversity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Folded Corner 8"/>
          <p:cNvSpPr/>
          <p:nvPr/>
        </p:nvSpPr>
        <p:spPr>
          <a:xfrm>
            <a:off x="2051720" y="692696"/>
            <a:ext cx="1512168" cy="648072"/>
          </a:xfrm>
          <a:prstGeom prst="foldedCorner">
            <a:avLst>
              <a:gd name="adj" fmla="val 41413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Demand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Folded Corner 9"/>
          <p:cNvSpPr/>
          <p:nvPr/>
        </p:nvSpPr>
        <p:spPr>
          <a:xfrm>
            <a:off x="3779912" y="692696"/>
            <a:ext cx="1512168" cy="648072"/>
          </a:xfrm>
          <a:prstGeom prst="foldedCorner">
            <a:avLst>
              <a:gd name="adj" fmla="val 41413"/>
            </a:avLst>
          </a:prstGeom>
          <a:solidFill>
            <a:schemeClr val="accent1">
              <a:lumMod val="60000"/>
              <a:lumOff val="4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Harms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Folded Corner 10"/>
          <p:cNvSpPr/>
          <p:nvPr/>
        </p:nvSpPr>
        <p:spPr>
          <a:xfrm>
            <a:off x="5508104" y="692696"/>
            <a:ext cx="1512168" cy="648072"/>
          </a:xfrm>
          <a:prstGeom prst="foldedCorner">
            <a:avLst>
              <a:gd name="adj" fmla="val 41413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Supply chain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Folded Corner 11"/>
          <p:cNvSpPr/>
          <p:nvPr/>
        </p:nvSpPr>
        <p:spPr>
          <a:xfrm>
            <a:off x="7236296" y="692696"/>
            <a:ext cx="1512168" cy="648072"/>
          </a:xfrm>
          <a:prstGeom prst="foldedCorner">
            <a:avLst>
              <a:gd name="adj" fmla="val 41413"/>
            </a:avLst>
          </a:prstGeom>
          <a:solidFill>
            <a:srgbClr val="D1F4F3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Policy gap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484784"/>
            <a:ext cx="7916472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10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dirty="0" err="1" smtClean="0"/>
              <a:t>Globocan</a:t>
            </a:r>
            <a:r>
              <a:rPr lang="en-GB" dirty="0" smtClean="0"/>
              <a:t> 2019</a:t>
            </a:r>
            <a:endParaRPr lang="en-GB" dirty="0"/>
          </a:p>
        </p:txBody>
      </p:sp>
      <p:sp>
        <p:nvSpPr>
          <p:cNvPr id="8" name="Folded Corner 7"/>
          <p:cNvSpPr/>
          <p:nvPr/>
        </p:nvSpPr>
        <p:spPr>
          <a:xfrm>
            <a:off x="323528" y="692696"/>
            <a:ext cx="1512168" cy="648072"/>
          </a:xfrm>
          <a:prstGeom prst="foldedCorner">
            <a:avLst>
              <a:gd name="adj" fmla="val 41413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Diversity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Folded Corner 8"/>
          <p:cNvSpPr/>
          <p:nvPr/>
        </p:nvSpPr>
        <p:spPr>
          <a:xfrm>
            <a:off x="2051720" y="692696"/>
            <a:ext cx="1512168" cy="648072"/>
          </a:xfrm>
          <a:prstGeom prst="foldedCorner">
            <a:avLst>
              <a:gd name="adj" fmla="val 41413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Demand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Folded Corner 9"/>
          <p:cNvSpPr/>
          <p:nvPr/>
        </p:nvSpPr>
        <p:spPr>
          <a:xfrm>
            <a:off x="3779912" y="692696"/>
            <a:ext cx="1512168" cy="648072"/>
          </a:xfrm>
          <a:prstGeom prst="foldedCorner">
            <a:avLst>
              <a:gd name="adj" fmla="val 41413"/>
            </a:avLst>
          </a:prstGeom>
          <a:solidFill>
            <a:schemeClr val="accent1">
              <a:lumMod val="60000"/>
              <a:lumOff val="4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Harms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Folded Corner 10"/>
          <p:cNvSpPr/>
          <p:nvPr/>
        </p:nvSpPr>
        <p:spPr>
          <a:xfrm>
            <a:off x="5508104" y="692696"/>
            <a:ext cx="1512168" cy="648072"/>
          </a:xfrm>
          <a:prstGeom prst="foldedCorner">
            <a:avLst>
              <a:gd name="adj" fmla="val 41413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Supply chain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Folded Corner 11"/>
          <p:cNvSpPr/>
          <p:nvPr/>
        </p:nvSpPr>
        <p:spPr>
          <a:xfrm>
            <a:off x="7236296" y="692696"/>
            <a:ext cx="1512168" cy="648072"/>
          </a:xfrm>
          <a:prstGeom prst="foldedCorner">
            <a:avLst>
              <a:gd name="adj" fmla="val 41413"/>
            </a:avLst>
          </a:prstGeom>
          <a:solidFill>
            <a:srgbClr val="D1F4F3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Policy gap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" b="53931"/>
          <a:stretch/>
        </p:blipFill>
        <p:spPr bwMode="auto">
          <a:xfrm>
            <a:off x="237081" y="1916832"/>
            <a:ext cx="8710489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5" name="Text Box 1"/>
          <p:cNvSpPr txBox="1">
            <a:spLocks noChangeArrowheads="1"/>
          </p:cNvSpPr>
          <p:nvPr/>
        </p:nvSpPr>
        <p:spPr bwMode="auto">
          <a:xfrm>
            <a:off x="395536" y="1340768"/>
            <a:ext cx="8424936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dirty="0"/>
              <a:t>Global cancer statistics 2018: GLOBOCAN estimates of incidence and mortality worldwide for 36 cancers in 185 countries</a:t>
            </a:r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827584" y="5949280"/>
            <a:ext cx="792088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00" dirty="0"/>
              <a:t>Global cancer statistics 2018: GLOBOCAN estimates of incidence and mortality worldwide for 36 cancers in 185 countries</a:t>
            </a:r>
          </a:p>
        </p:txBody>
      </p:sp>
    </p:spTree>
    <p:extLst>
      <p:ext uri="{BB962C8B-B14F-4D97-AF65-F5344CB8AC3E}">
        <p14:creationId xmlns:p14="http://schemas.microsoft.com/office/powerpoint/2010/main" val="386664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ded Corner 7"/>
          <p:cNvSpPr/>
          <p:nvPr/>
        </p:nvSpPr>
        <p:spPr>
          <a:xfrm>
            <a:off x="323528" y="692696"/>
            <a:ext cx="1512168" cy="648072"/>
          </a:xfrm>
          <a:prstGeom prst="foldedCorner">
            <a:avLst>
              <a:gd name="adj" fmla="val 41413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Diversity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Folded Corner 8"/>
          <p:cNvSpPr/>
          <p:nvPr/>
        </p:nvSpPr>
        <p:spPr>
          <a:xfrm>
            <a:off x="2051720" y="692696"/>
            <a:ext cx="1512168" cy="648072"/>
          </a:xfrm>
          <a:prstGeom prst="foldedCorner">
            <a:avLst>
              <a:gd name="adj" fmla="val 41413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Demand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Folded Corner 9"/>
          <p:cNvSpPr/>
          <p:nvPr/>
        </p:nvSpPr>
        <p:spPr>
          <a:xfrm>
            <a:off x="3779912" y="692696"/>
            <a:ext cx="1512168" cy="648072"/>
          </a:xfrm>
          <a:prstGeom prst="foldedCorner">
            <a:avLst>
              <a:gd name="adj" fmla="val 41413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Harms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Folded Corner 10"/>
          <p:cNvSpPr/>
          <p:nvPr/>
        </p:nvSpPr>
        <p:spPr>
          <a:xfrm>
            <a:off x="5508104" y="692696"/>
            <a:ext cx="1512168" cy="648072"/>
          </a:xfrm>
          <a:prstGeom prst="foldedCorner">
            <a:avLst>
              <a:gd name="adj" fmla="val 41413"/>
            </a:avLst>
          </a:prstGeom>
          <a:solidFill>
            <a:schemeClr val="accent1">
              <a:lumMod val="60000"/>
              <a:lumOff val="4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Supply chain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Folded Corner 11"/>
          <p:cNvSpPr/>
          <p:nvPr/>
        </p:nvSpPr>
        <p:spPr>
          <a:xfrm>
            <a:off x="7236296" y="692696"/>
            <a:ext cx="1512168" cy="648072"/>
          </a:xfrm>
          <a:prstGeom prst="foldedCorner">
            <a:avLst>
              <a:gd name="adj" fmla="val 41413"/>
            </a:avLst>
          </a:prstGeom>
          <a:solidFill>
            <a:srgbClr val="D1F4F3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Policy gap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Picture 13" descr="chewing tobacc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8244408" cy="481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08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dirty="0" smtClean="0"/>
              <a:t>Khan 2013</a:t>
            </a:r>
            <a:endParaRPr lang="en-GB" dirty="0"/>
          </a:p>
        </p:txBody>
      </p:sp>
      <p:sp>
        <p:nvSpPr>
          <p:cNvPr id="8" name="Folded Corner 7"/>
          <p:cNvSpPr/>
          <p:nvPr/>
        </p:nvSpPr>
        <p:spPr>
          <a:xfrm>
            <a:off x="323528" y="692696"/>
            <a:ext cx="1512168" cy="648072"/>
          </a:xfrm>
          <a:prstGeom prst="foldedCorner">
            <a:avLst>
              <a:gd name="adj" fmla="val 41413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Diversity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Folded Corner 8"/>
          <p:cNvSpPr/>
          <p:nvPr/>
        </p:nvSpPr>
        <p:spPr>
          <a:xfrm>
            <a:off x="2051720" y="692696"/>
            <a:ext cx="1512168" cy="648072"/>
          </a:xfrm>
          <a:prstGeom prst="foldedCorner">
            <a:avLst>
              <a:gd name="adj" fmla="val 41413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Demand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Folded Corner 9"/>
          <p:cNvSpPr/>
          <p:nvPr/>
        </p:nvSpPr>
        <p:spPr>
          <a:xfrm>
            <a:off x="3779912" y="692696"/>
            <a:ext cx="1512168" cy="648072"/>
          </a:xfrm>
          <a:prstGeom prst="foldedCorner">
            <a:avLst>
              <a:gd name="adj" fmla="val 41413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Harms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Folded Corner 10"/>
          <p:cNvSpPr/>
          <p:nvPr/>
        </p:nvSpPr>
        <p:spPr>
          <a:xfrm>
            <a:off x="5508104" y="692696"/>
            <a:ext cx="1512168" cy="648072"/>
          </a:xfrm>
          <a:prstGeom prst="foldedCorner">
            <a:avLst>
              <a:gd name="adj" fmla="val 41413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Supply chain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Folded Corner 11"/>
          <p:cNvSpPr/>
          <p:nvPr/>
        </p:nvSpPr>
        <p:spPr>
          <a:xfrm>
            <a:off x="7236296" y="692696"/>
            <a:ext cx="1512168" cy="648072"/>
          </a:xfrm>
          <a:prstGeom prst="foldedCorner">
            <a:avLst>
              <a:gd name="adj" fmla="val 41413"/>
            </a:avLst>
          </a:prstGeom>
          <a:solidFill>
            <a:schemeClr val="accent1">
              <a:lumMod val="60000"/>
              <a:lumOff val="4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Policy gap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</p:spPr>
        <p:txBody>
          <a:bodyPr/>
          <a:lstStyle/>
          <a:p>
            <a:pPr lvl="0"/>
            <a:r>
              <a:rPr lang="en-GB" i="1" dirty="0" smtClean="0"/>
              <a:t>Policies</a:t>
            </a:r>
            <a:r>
              <a:rPr lang="en-GB" dirty="0" smtClean="0"/>
              <a:t>: the </a:t>
            </a:r>
            <a:r>
              <a:rPr lang="en-GB" u="sng" dirty="0"/>
              <a:t>bar</a:t>
            </a:r>
            <a:r>
              <a:rPr lang="en-GB" dirty="0"/>
              <a:t> </a:t>
            </a:r>
            <a:r>
              <a:rPr lang="en-GB" dirty="0" smtClean="0"/>
              <a:t>is much </a:t>
            </a:r>
            <a:r>
              <a:rPr lang="en-GB" dirty="0"/>
              <a:t>lower </a:t>
            </a:r>
            <a:r>
              <a:rPr lang="en-GB" dirty="0" smtClean="0"/>
              <a:t>for ST</a:t>
            </a:r>
          </a:p>
          <a:p>
            <a:pPr lvl="1"/>
            <a:r>
              <a:rPr lang="en-GB" dirty="0"/>
              <a:t>v</a:t>
            </a:r>
            <a:r>
              <a:rPr lang="en-GB" dirty="0" smtClean="0"/>
              <a:t>ery </a:t>
            </a:r>
            <a:r>
              <a:rPr lang="en-GB" dirty="0"/>
              <a:t>few </a:t>
            </a:r>
            <a:r>
              <a:rPr lang="en-GB" dirty="0" smtClean="0"/>
              <a:t>regulate ST contents </a:t>
            </a:r>
          </a:p>
          <a:p>
            <a:pPr lvl="1"/>
            <a:r>
              <a:rPr lang="en-GB" dirty="0" smtClean="0"/>
              <a:t>ST </a:t>
            </a:r>
            <a:r>
              <a:rPr lang="en-GB" dirty="0"/>
              <a:t>taxes </a:t>
            </a:r>
            <a:r>
              <a:rPr lang="en-GB" dirty="0" smtClean="0"/>
              <a:t>below cigarette taxes</a:t>
            </a:r>
            <a:endParaRPr lang="en-GB" dirty="0"/>
          </a:p>
          <a:p>
            <a:pPr lvl="1"/>
            <a:r>
              <a:rPr lang="en-GB" dirty="0" smtClean="0"/>
              <a:t>ST health</a:t>
            </a:r>
            <a:r>
              <a:rPr lang="en-GB" dirty="0"/>
              <a:t>-warning requirements </a:t>
            </a:r>
            <a:r>
              <a:rPr lang="en-GB" dirty="0" smtClean="0"/>
              <a:t>less </a:t>
            </a:r>
            <a:r>
              <a:rPr lang="en-GB" dirty="0"/>
              <a:t>strict than those for </a:t>
            </a:r>
            <a:r>
              <a:rPr lang="en-GB" dirty="0" smtClean="0"/>
              <a:t>cigarettes </a:t>
            </a:r>
          </a:p>
          <a:p>
            <a:r>
              <a:rPr lang="en-GB" i="1" dirty="0" smtClean="0"/>
              <a:t>Implementation</a:t>
            </a:r>
            <a:r>
              <a:rPr lang="en-GB" dirty="0" smtClean="0"/>
              <a:t>: the compliance is poor</a:t>
            </a:r>
          </a:p>
          <a:p>
            <a:pPr lvl="1"/>
            <a:r>
              <a:rPr lang="en-GB" dirty="0" smtClean="0"/>
              <a:t>despite bans on TAPS, products are promoted at point-of-sale </a:t>
            </a:r>
            <a:r>
              <a:rPr lang="en-GB" dirty="0"/>
              <a:t>and via </a:t>
            </a:r>
            <a:r>
              <a:rPr lang="en-GB" dirty="0" smtClean="0"/>
              <a:t>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53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dirty="0" smtClean="0"/>
              <a:t>Siddiqi 2019</a:t>
            </a:r>
            <a:endParaRPr lang="en-GB" dirty="0"/>
          </a:p>
        </p:txBody>
      </p:sp>
      <p:sp>
        <p:nvSpPr>
          <p:cNvPr id="8" name="Folded Corner 7"/>
          <p:cNvSpPr/>
          <p:nvPr/>
        </p:nvSpPr>
        <p:spPr>
          <a:xfrm>
            <a:off x="323528" y="692696"/>
            <a:ext cx="1512168" cy="648072"/>
          </a:xfrm>
          <a:prstGeom prst="foldedCorner">
            <a:avLst>
              <a:gd name="adj" fmla="val 41413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Diversity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Folded Corner 8"/>
          <p:cNvSpPr/>
          <p:nvPr/>
        </p:nvSpPr>
        <p:spPr>
          <a:xfrm>
            <a:off x="2051720" y="692696"/>
            <a:ext cx="1512168" cy="648072"/>
          </a:xfrm>
          <a:prstGeom prst="foldedCorner">
            <a:avLst>
              <a:gd name="adj" fmla="val 41413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Demand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Folded Corner 9"/>
          <p:cNvSpPr/>
          <p:nvPr/>
        </p:nvSpPr>
        <p:spPr>
          <a:xfrm>
            <a:off x="3779912" y="692696"/>
            <a:ext cx="1512168" cy="648072"/>
          </a:xfrm>
          <a:prstGeom prst="foldedCorner">
            <a:avLst>
              <a:gd name="adj" fmla="val 41413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Harms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Folded Corner 10"/>
          <p:cNvSpPr/>
          <p:nvPr/>
        </p:nvSpPr>
        <p:spPr>
          <a:xfrm>
            <a:off x="5508104" y="692696"/>
            <a:ext cx="1512168" cy="648072"/>
          </a:xfrm>
          <a:prstGeom prst="foldedCorner">
            <a:avLst>
              <a:gd name="adj" fmla="val 41413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Supply chain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Folded Corner 11"/>
          <p:cNvSpPr/>
          <p:nvPr/>
        </p:nvSpPr>
        <p:spPr>
          <a:xfrm>
            <a:off x="7236296" y="692696"/>
            <a:ext cx="1512168" cy="648072"/>
          </a:xfrm>
          <a:prstGeom prst="foldedCorner">
            <a:avLst>
              <a:gd name="adj" fmla="val 41413"/>
            </a:avLst>
          </a:prstGeom>
          <a:solidFill>
            <a:schemeClr val="accent1">
              <a:lumMod val="60000"/>
              <a:lumOff val="4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Policy gap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9522019"/>
              </p:ext>
            </p:extLst>
          </p:nvPr>
        </p:nvGraphicFramePr>
        <p:xfrm>
          <a:off x="107504" y="1484784"/>
          <a:ext cx="8818394" cy="4680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Document" r:id="rId3" imgW="5651500" imgH="2298700" progId="Word.Document.12">
                  <p:embed/>
                </p:oleObj>
              </mc:Choice>
              <mc:Fallback>
                <p:oleObj name="Document" r:id="rId3" imgW="5651500" imgH="2298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504" y="1484784"/>
                        <a:ext cx="8818394" cy="46805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79512" y="5805264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A comparative analysis of tobacco control laws in Pakistan for both smoking and ST</a:t>
            </a:r>
          </a:p>
        </p:txBody>
      </p:sp>
    </p:spTree>
    <p:extLst>
      <p:ext uri="{BB962C8B-B14F-4D97-AF65-F5344CB8AC3E}">
        <p14:creationId xmlns:p14="http://schemas.microsoft.com/office/powerpoint/2010/main" val="172653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dirty="0" smtClean="0"/>
              <a:t>Siddiqi 2019</a:t>
            </a:r>
            <a:endParaRPr lang="en-GB" dirty="0"/>
          </a:p>
        </p:txBody>
      </p:sp>
      <p:sp>
        <p:nvSpPr>
          <p:cNvPr id="8" name="Folded Corner 7"/>
          <p:cNvSpPr/>
          <p:nvPr/>
        </p:nvSpPr>
        <p:spPr>
          <a:xfrm>
            <a:off x="323528" y="692696"/>
            <a:ext cx="1512168" cy="648072"/>
          </a:xfrm>
          <a:prstGeom prst="foldedCorner">
            <a:avLst>
              <a:gd name="adj" fmla="val 41413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Diversity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Folded Corner 8"/>
          <p:cNvSpPr/>
          <p:nvPr/>
        </p:nvSpPr>
        <p:spPr>
          <a:xfrm>
            <a:off x="2051720" y="692696"/>
            <a:ext cx="1512168" cy="648072"/>
          </a:xfrm>
          <a:prstGeom prst="foldedCorner">
            <a:avLst>
              <a:gd name="adj" fmla="val 41413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Demand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Folded Corner 9"/>
          <p:cNvSpPr/>
          <p:nvPr/>
        </p:nvSpPr>
        <p:spPr>
          <a:xfrm>
            <a:off x="3779912" y="692696"/>
            <a:ext cx="1512168" cy="648072"/>
          </a:xfrm>
          <a:prstGeom prst="foldedCorner">
            <a:avLst>
              <a:gd name="adj" fmla="val 41413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Harms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Folded Corner 10"/>
          <p:cNvSpPr/>
          <p:nvPr/>
        </p:nvSpPr>
        <p:spPr>
          <a:xfrm>
            <a:off x="5508104" y="692696"/>
            <a:ext cx="1512168" cy="648072"/>
          </a:xfrm>
          <a:prstGeom prst="foldedCorner">
            <a:avLst>
              <a:gd name="adj" fmla="val 41413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Supply chain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Folded Corner 11"/>
          <p:cNvSpPr/>
          <p:nvPr/>
        </p:nvSpPr>
        <p:spPr>
          <a:xfrm>
            <a:off x="7236296" y="692696"/>
            <a:ext cx="1512168" cy="648072"/>
          </a:xfrm>
          <a:prstGeom prst="foldedCorner">
            <a:avLst>
              <a:gd name="adj" fmla="val 41413"/>
            </a:avLst>
          </a:prstGeom>
          <a:solidFill>
            <a:schemeClr val="accent1">
              <a:lumMod val="60000"/>
              <a:lumOff val="4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Policy gap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682621069"/>
              </p:ext>
            </p:extLst>
          </p:nvPr>
        </p:nvGraphicFramePr>
        <p:xfrm>
          <a:off x="539552" y="1484784"/>
          <a:ext cx="842493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107504" y="5805264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A comparison between smokers and ST users in the way they are advised by health professionals in the last 12 </a:t>
            </a:r>
            <a:r>
              <a:rPr lang="en-GB" dirty="0" smtClean="0"/>
              <a:t>months (Pakistan GATS 2014)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653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- priorities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79512" y="1124744"/>
            <a:ext cx="8712968" cy="4929411"/>
          </a:xfrm>
        </p:spPr>
        <p:txBody>
          <a:bodyPr/>
          <a:lstStyle/>
          <a:p>
            <a:pPr marL="0" indent="0">
              <a:buNone/>
            </a:pPr>
            <a:r>
              <a:rPr lang="en-GB" sz="2800" b="1" dirty="0"/>
              <a:t>A comprehensive implementation of </a:t>
            </a:r>
            <a:r>
              <a:rPr lang="en-GB" sz="2800" b="1" dirty="0" smtClean="0"/>
              <a:t>WHO </a:t>
            </a:r>
            <a:r>
              <a:rPr lang="en-GB" sz="2800" b="1" dirty="0"/>
              <a:t>FCTC </a:t>
            </a:r>
            <a:endParaRPr lang="en-GB" sz="2800" b="1" dirty="0" smtClean="0"/>
          </a:p>
          <a:p>
            <a:r>
              <a:rPr lang="en-GB" sz="2800" dirty="0"/>
              <a:t>A</a:t>
            </a:r>
            <a:r>
              <a:rPr lang="en-GB" sz="2800" dirty="0" smtClean="0"/>
              <a:t>pplying </a:t>
            </a:r>
            <a:r>
              <a:rPr lang="en-GB" sz="2800" dirty="0"/>
              <a:t>uniform tax </a:t>
            </a:r>
            <a:r>
              <a:rPr lang="en-GB" sz="2800" dirty="0" smtClean="0"/>
              <a:t>on all </a:t>
            </a:r>
            <a:r>
              <a:rPr lang="en-GB" sz="2800" dirty="0"/>
              <a:t>tobacco </a:t>
            </a:r>
            <a:r>
              <a:rPr lang="en-GB" sz="2800" dirty="0" smtClean="0"/>
              <a:t>including </a:t>
            </a:r>
            <a:r>
              <a:rPr lang="en-GB" sz="2800" dirty="0"/>
              <a:t>ST </a:t>
            </a:r>
            <a:endParaRPr lang="en-GB" sz="2800" dirty="0" smtClean="0"/>
          </a:p>
          <a:p>
            <a:r>
              <a:rPr lang="en-GB" sz="2800" dirty="0" smtClean="0"/>
              <a:t>extending </a:t>
            </a:r>
            <a:r>
              <a:rPr lang="en-GB" sz="2800" dirty="0"/>
              <a:t>bans on </a:t>
            </a:r>
            <a:r>
              <a:rPr lang="en-GB" sz="2800" dirty="0" smtClean="0"/>
              <a:t>advertising </a:t>
            </a:r>
            <a:r>
              <a:rPr lang="en-GB" sz="2800" dirty="0"/>
              <a:t>(inclusive of points-of-sale), promotion and sponsorship to </a:t>
            </a:r>
            <a:r>
              <a:rPr lang="en-GB" sz="2800" dirty="0" smtClean="0"/>
              <a:t>ST </a:t>
            </a:r>
            <a:endParaRPr lang="en-GB" sz="2800" dirty="0"/>
          </a:p>
          <a:p>
            <a:r>
              <a:rPr lang="en-GB" sz="2800" dirty="0"/>
              <a:t>standardising packaging with </a:t>
            </a:r>
            <a:r>
              <a:rPr lang="en-GB" sz="2800" dirty="0" smtClean="0"/>
              <a:t>pictorial warnings </a:t>
            </a:r>
            <a:endParaRPr lang="en-GB" sz="2800" dirty="0"/>
          </a:p>
          <a:p>
            <a:r>
              <a:rPr lang="en-GB" sz="2800" dirty="0"/>
              <a:t>ST-specific mass media </a:t>
            </a:r>
            <a:r>
              <a:rPr lang="en-GB" sz="2800" dirty="0" smtClean="0"/>
              <a:t>campaigns</a:t>
            </a:r>
            <a:endParaRPr lang="en-GB" sz="2800" dirty="0"/>
          </a:p>
          <a:p>
            <a:r>
              <a:rPr lang="en-GB" sz="2800" dirty="0"/>
              <a:t>preventing children from buying and selling </a:t>
            </a:r>
            <a:r>
              <a:rPr lang="en-GB" sz="2800" dirty="0" smtClean="0"/>
              <a:t>ST</a:t>
            </a:r>
          </a:p>
          <a:p>
            <a:r>
              <a:rPr lang="en-GB" sz="2800" dirty="0" smtClean="0"/>
              <a:t>regulating </a:t>
            </a:r>
            <a:r>
              <a:rPr lang="en-GB" sz="2800" dirty="0"/>
              <a:t>ingredients of ST </a:t>
            </a:r>
            <a:r>
              <a:rPr lang="en-GB" sz="2800" dirty="0" smtClean="0"/>
              <a:t>products</a:t>
            </a:r>
            <a:endParaRPr lang="en-GB" sz="2800" dirty="0"/>
          </a:p>
          <a:p>
            <a:r>
              <a:rPr lang="en-GB" sz="2800" dirty="0"/>
              <a:t>offering support to those who wish to </a:t>
            </a:r>
            <a:r>
              <a:rPr lang="en-GB" sz="2800" dirty="0" smtClean="0"/>
              <a:t>quit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05452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-177"/>
            <a:ext cx="6696744" cy="908897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Smokeless Tobacco (ST)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9909"/>
            <a:ext cx="8229600" cy="1689051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“a number </a:t>
            </a:r>
            <a:r>
              <a:rPr lang="en-GB" dirty="0"/>
              <a:t>of products containing tobacco, </a:t>
            </a:r>
            <a:r>
              <a:rPr lang="en-GB" dirty="0" smtClean="0"/>
              <a:t>which are consumed without burning through the </a:t>
            </a:r>
            <a:r>
              <a:rPr lang="en-GB" dirty="0"/>
              <a:t>mouth or </a:t>
            </a:r>
            <a:r>
              <a:rPr lang="en-GB" dirty="0" smtClean="0"/>
              <a:t>nose”</a:t>
            </a:r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61048"/>
            <a:ext cx="2664296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http://www.villagevoice.com/blogs/food/pa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861049"/>
            <a:ext cx="2880320" cy="228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http://www.inctr.org/publications/images/2005_v06_n01_s03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3861048"/>
            <a:ext cx="26844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11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8536" y="0"/>
            <a:ext cx="7005464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Tobacco and its types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0"/>
            <a:ext cx="89635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00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775FB-2871-4476-BE43-EE2595E14FE5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1200"/>
            <a:ext cx="9144000" cy="542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27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470025"/>
          </a:xfrm>
        </p:spPr>
        <p:txBody>
          <a:bodyPr/>
          <a:lstStyle/>
          <a:p>
            <a:r>
              <a:rPr lang="en-GB" dirty="0" smtClean="0"/>
              <a:t>Smokeless Tobacco 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403648" y="2276872"/>
            <a:ext cx="6400800" cy="1152128"/>
          </a:xfrm>
          <a:ln>
            <a:solidFill>
              <a:schemeClr val="accent4">
                <a:lumMod val="25000"/>
              </a:schemeClr>
            </a:solidFill>
          </a:ln>
        </p:spPr>
        <p:txBody>
          <a:bodyPr/>
          <a:lstStyle/>
          <a:p>
            <a:r>
              <a:rPr lang="en-GB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Why does it need special attention?</a:t>
            </a:r>
            <a:endParaRPr lang="en-GB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97C219-FB44-46A6-A74E-8C267690CE12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>
            <a:off x="323528" y="4005064"/>
            <a:ext cx="8424936" cy="648072"/>
            <a:chOff x="323528" y="4005064"/>
            <a:chExt cx="8424936" cy="648072"/>
          </a:xfrm>
        </p:grpSpPr>
        <p:sp>
          <p:nvSpPr>
            <p:cNvPr id="8" name="Folded Corner 7"/>
            <p:cNvSpPr/>
            <p:nvPr/>
          </p:nvSpPr>
          <p:spPr>
            <a:xfrm>
              <a:off x="323528" y="4005064"/>
              <a:ext cx="1512168" cy="648072"/>
            </a:xfrm>
            <a:prstGeom prst="foldedCorner">
              <a:avLst>
                <a:gd name="adj" fmla="val 41413"/>
              </a:avLst>
            </a:prstGeom>
            <a:solidFill>
              <a:schemeClr val="accent1">
                <a:lumMod val="40000"/>
                <a:lumOff val="60000"/>
              </a:schemeClr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accent1">
                      <a:lumMod val="50000"/>
                    </a:schemeClr>
                  </a:solidFill>
                </a:rPr>
                <a:t>Diversity</a:t>
              </a:r>
              <a:endParaRPr lang="en-GB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0" name="Folded Corner 9"/>
            <p:cNvSpPr/>
            <p:nvPr/>
          </p:nvSpPr>
          <p:spPr>
            <a:xfrm>
              <a:off x="2051720" y="4005064"/>
              <a:ext cx="1512168" cy="648072"/>
            </a:xfrm>
            <a:prstGeom prst="foldedCorner">
              <a:avLst>
                <a:gd name="adj" fmla="val 41413"/>
              </a:avLst>
            </a:prstGeom>
            <a:solidFill>
              <a:schemeClr val="accent1">
                <a:lumMod val="40000"/>
                <a:lumOff val="60000"/>
              </a:schemeClr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accent1">
                      <a:lumMod val="50000"/>
                    </a:schemeClr>
                  </a:solidFill>
                </a:rPr>
                <a:t>Demand</a:t>
              </a:r>
              <a:endParaRPr lang="en-GB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1" name="Folded Corner 10"/>
            <p:cNvSpPr/>
            <p:nvPr/>
          </p:nvSpPr>
          <p:spPr>
            <a:xfrm>
              <a:off x="3779912" y="4005064"/>
              <a:ext cx="1512168" cy="648072"/>
            </a:xfrm>
            <a:prstGeom prst="foldedCorner">
              <a:avLst>
                <a:gd name="adj" fmla="val 41413"/>
              </a:avLst>
            </a:prstGeom>
            <a:solidFill>
              <a:schemeClr val="accent1">
                <a:lumMod val="40000"/>
                <a:lumOff val="60000"/>
              </a:schemeClr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accent1">
                      <a:lumMod val="50000"/>
                    </a:schemeClr>
                  </a:solidFill>
                </a:rPr>
                <a:t>Harms</a:t>
              </a:r>
              <a:endParaRPr lang="en-GB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" name="Folded Corner 11"/>
            <p:cNvSpPr/>
            <p:nvPr/>
          </p:nvSpPr>
          <p:spPr>
            <a:xfrm>
              <a:off x="5508104" y="4005064"/>
              <a:ext cx="1512168" cy="648072"/>
            </a:xfrm>
            <a:prstGeom prst="foldedCorner">
              <a:avLst>
                <a:gd name="adj" fmla="val 41413"/>
              </a:avLst>
            </a:prstGeom>
            <a:solidFill>
              <a:schemeClr val="accent1">
                <a:lumMod val="40000"/>
                <a:lumOff val="60000"/>
              </a:schemeClr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accent1">
                      <a:lumMod val="50000"/>
                    </a:schemeClr>
                  </a:solidFill>
                </a:rPr>
                <a:t>Supply chain</a:t>
              </a:r>
              <a:endParaRPr lang="en-GB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3" name="Folded Corner 12"/>
            <p:cNvSpPr/>
            <p:nvPr/>
          </p:nvSpPr>
          <p:spPr>
            <a:xfrm>
              <a:off x="7236296" y="4005064"/>
              <a:ext cx="1512168" cy="648072"/>
            </a:xfrm>
            <a:prstGeom prst="foldedCorner">
              <a:avLst>
                <a:gd name="adj" fmla="val 41413"/>
              </a:avLst>
            </a:prstGeom>
            <a:solidFill>
              <a:schemeClr val="accent1">
                <a:lumMod val="40000"/>
                <a:lumOff val="60000"/>
              </a:schemeClr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accent1">
                      <a:lumMod val="50000"/>
                    </a:schemeClr>
                  </a:solidFill>
                </a:rPr>
                <a:t>Policy gap</a:t>
              </a:r>
              <a:endParaRPr lang="en-GB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80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6B775FB-2871-4476-BE43-EE2595E14FE5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8" name="Folded Corner 7"/>
          <p:cNvSpPr/>
          <p:nvPr/>
        </p:nvSpPr>
        <p:spPr>
          <a:xfrm>
            <a:off x="323528" y="692696"/>
            <a:ext cx="1512168" cy="648072"/>
          </a:xfrm>
          <a:prstGeom prst="foldedCorner">
            <a:avLst>
              <a:gd name="adj" fmla="val 41413"/>
            </a:avLst>
          </a:prstGeom>
          <a:solidFill>
            <a:schemeClr val="accent1">
              <a:lumMod val="60000"/>
              <a:lumOff val="4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Diversity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Folded Corner 8"/>
          <p:cNvSpPr/>
          <p:nvPr/>
        </p:nvSpPr>
        <p:spPr>
          <a:xfrm>
            <a:off x="2051720" y="692696"/>
            <a:ext cx="1512168" cy="648072"/>
          </a:xfrm>
          <a:prstGeom prst="foldedCorner">
            <a:avLst>
              <a:gd name="adj" fmla="val 41413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Demand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Folded Corner 9"/>
          <p:cNvSpPr/>
          <p:nvPr/>
        </p:nvSpPr>
        <p:spPr>
          <a:xfrm>
            <a:off x="3779912" y="692696"/>
            <a:ext cx="1512168" cy="648072"/>
          </a:xfrm>
          <a:prstGeom prst="foldedCorner">
            <a:avLst>
              <a:gd name="adj" fmla="val 41413"/>
            </a:avLst>
          </a:prstGeom>
          <a:solidFill>
            <a:srgbClr val="D1F4F3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Harms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Folded Corner 10"/>
          <p:cNvSpPr/>
          <p:nvPr/>
        </p:nvSpPr>
        <p:spPr>
          <a:xfrm>
            <a:off x="5508104" y="692696"/>
            <a:ext cx="1512168" cy="648072"/>
          </a:xfrm>
          <a:prstGeom prst="foldedCorner">
            <a:avLst>
              <a:gd name="adj" fmla="val 41413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Supply chain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Folded Corner 11"/>
          <p:cNvSpPr/>
          <p:nvPr/>
        </p:nvSpPr>
        <p:spPr>
          <a:xfrm>
            <a:off x="7236296" y="692696"/>
            <a:ext cx="1512168" cy="648072"/>
          </a:xfrm>
          <a:prstGeom prst="foldedCorner">
            <a:avLst>
              <a:gd name="adj" fmla="val 41413"/>
            </a:avLst>
          </a:prstGeom>
          <a:solidFill>
            <a:srgbClr val="D1F4F3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Policy gap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568948" cy="5328592"/>
          </a:xfrm>
        </p:spPr>
        <p:txBody>
          <a:bodyPr/>
          <a:lstStyle/>
          <a:p>
            <a:pPr marL="0" indent="0">
              <a:buNone/>
            </a:pPr>
            <a:endParaRPr lang="en-GB" dirty="0" smtClean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marL="0" indent="0">
              <a:buNone/>
            </a:pPr>
            <a:r>
              <a:rPr lang="en-GB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What </a:t>
            </a:r>
            <a:r>
              <a:rPr lang="en-GB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matters</a:t>
            </a:r>
            <a:r>
              <a:rPr lang="en-GB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?</a:t>
            </a:r>
          </a:p>
          <a:p>
            <a:pPr lvl="1"/>
            <a:r>
              <a:rPr lang="en-GB" dirty="0" smtClean="0"/>
              <a:t>Tobacco plant, Storage, Curing, Processing, Additives </a:t>
            </a:r>
          </a:p>
          <a:p>
            <a:pPr marL="456917" lvl="1" indent="0">
              <a:buNone/>
            </a:pPr>
            <a:r>
              <a:rPr lang="en-GB" sz="32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Determining</a:t>
            </a:r>
            <a:r>
              <a:rPr lang="en-GB" sz="32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?</a:t>
            </a:r>
          </a:p>
          <a:p>
            <a:pPr lvl="1"/>
            <a:r>
              <a:rPr lang="en-GB" dirty="0" smtClean="0"/>
              <a:t>Carcinogens: </a:t>
            </a:r>
            <a:r>
              <a:rPr lang="en-GB" dirty="0"/>
              <a:t>Tobacco-Specific Nitrosamines</a:t>
            </a:r>
          </a:p>
          <a:p>
            <a:pPr lvl="1"/>
            <a:r>
              <a:rPr lang="en-GB" dirty="0"/>
              <a:t>Carcinogens: </a:t>
            </a:r>
            <a:r>
              <a:rPr lang="en-GB" dirty="0" smtClean="0"/>
              <a:t>Polycyclic aromatic hydrocarbons, </a:t>
            </a:r>
            <a:r>
              <a:rPr lang="en-GB" dirty="0"/>
              <a:t>A</a:t>
            </a:r>
            <a:r>
              <a:rPr lang="en-GB" dirty="0" smtClean="0"/>
              <a:t>ldehydes </a:t>
            </a:r>
            <a:r>
              <a:rPr lang="en-GB" dirty="0"/>
              <a:t>and </a:t>
            </a:r>
            <a:r>
              <a:rPr lang="en-GB" dirty="0" smtClean="0"/>
              <a:t>Phenols</a:t>
            </a:r>
            <a:endParaRPr lang="en-GB" dirty="0"/>
          </a:p>
          <a:p>
            <a:pPr lvl="1"/>
            <a:r>
              <a:rPr lang="en-GB" dirty="0" smtClean="0"/>
              <a:t>pH (Alkaline)</a:t>
            </a:r>
          </a:p>
          <a:p>
            <a:pPr lvl="1"/>
            <a:r>
              <a:rPr lang="en-GB" dirty="0" smtClean="0"/>
              <a:t>Nicotine content (mg/g)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4581128"/>
            <a:ext cx="2022263" cy="2132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27984" y="623731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i="1" dirty="0" err="1" smtClean="0"/>
              <a:t>Nicotina</a:t>
            </a:r>
            <a:r>
              <a:rPr lang="en-GB" i="1" dirty="0" smtClean="0"/>
              <a:t> </a:t>
            </a:r>
            <a:r>
              <a:rPr lang="en-GB" i="1" dirty="0" err="1" smtClean="0"/>
              <a:t>Rustica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92930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6B775FB-2871-4476-BE43-EE2595E14FE5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8" name="Folded Corner 7"/>
          <p:cNvSpPr/>
          <p:nvPr/>
        </p:nvSpPr>
        <p:spPr>
          <a:xfrm>
            <a:off x="323528" y="692696"/>
            <a:ext cx="1512168" cy="648072"/>
          </a:xfrm>
          <a:prstGeom prst="foldedCorner">
            <a:avLst>
              <a:gd name="adj" fmla="val 41413"/>
            </a:avLst>
          </a:prstGeom>
          <a:solidFill>
            <a:schemeClr val="accent1">
              <a:lumMod val="60000"/>
              <a:lumOff val="4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Diversity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Folded Corner 8"/>
          <p:cNvSpPr/>
          <p:nvPr/>
        </p:nvSpPr>
        <p:spPr>
          <a:xfrm>
            <a:off x="2051720" y="692696"/>
            <a:ext cx="1512168" cy="648072"/>
          </a:xfrm>
          <a:prstGeom prst="foldedCorner">
            <a:avLst>
              <a:gd name="adj" fmla="val 41413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Demand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Folded Corner 9"/>
          <p:cNvSpPr/>
          <p:nvPr/>
        </p:nvSpPr>
        <p:spPr>
          <a:xfrm>
            <a:off x="3779912" y="692696"/>
            <a:ext cx="1512168" cy="648072"/>
          </a:xfrm>
          <a:prstGeom prst="foldedCorner">
            <a:avLst>
              <a:gd name="adj" fmla="val 41413"/>
            </a:avLst>
          </a:prstGeom>
          <a:solidFill>
            <a:srgbClr val="D1F4F3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Harms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Folded Corner 10"/>
          <p:cNvSpPr/>
          <p:nvPr/>
        </p:nvSpPr>
        <p:spPr>
          <a:xfrm>
            <a:off x="5508104" y="692696"/>
            <a:ext cx="1512168" cy="648072"/>
          </a:xfrm>
          <a:prstGeom prst="foldedCorner">
            <a:avLst>
              <a:gd name="adj" fmla="val 41413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Supply chain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Folded Corner 11"/>
          <p:cNvSpPr/>
          <p:nvPr/>
        </p:nvSpPr>
        <p:spPr>
          <a:xfrm>
            <a:off x="7236296" y="692696"/>
            <a:ext cx="1512168" cy="648072"/>
          </a:xfrm>
          <a:prstGeom prst="foldedCorner">
            <a:avLst>
              <a:gd name="adj" fmla="val 41413"/>
            </a:avLst>
          </a:prstGeom>
          <a:solidFill>
            <a:srgbClr val="D1F4F3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Policy gap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229600" cy="5328592"/>
          </a:xfrm>
        </p:spPr>
        <p:txBody>
          <a:bodyPr/>
          <a:lstStyle/>
          <a:p>
            <a:pPr marL="0" indent="0">
              <a:buNone/>
            </a:pPr>
            <a:r>
              <a:rPr lang="en-GB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South Asian Products </a:t>
            </a:r>
            <a:endParaRPr lang="en-GB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r>
              <a:rPr lang="en-GB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User prepared</a:t>
            </a:r>
          </a:p>
          <a:p>
            <a:r>
              <a:rPr lang="en-GB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Custom made</a:t>
            </a:r>
          </a:p>
          <a:p>
            <a:r>
              <a:rPr lang="en-GB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Manufactured </a:t>
            </a:r>
          </a:p>
          <a:p>
            <a:pPr lvl="1"/>
            <a:r>
              <a:rPr lang="en-GB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local and small scale</a:t>
            </a:r>
          </a:p>
          <a:p>
            <a:pPr lvl="1"/>
            <a:r>
              <a:rPr lang="en-GB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large industrial scale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4" name="Picture 11" descr="http://www.inctr.org/publications/images/2005_v06_n01_s0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12776"/>
            <a:ext cx="26844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http://www.villagevoice.com/blogs/food/paa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4" b="8762"/>
          <a:stretch/>
        </p:blipFill>
        <p:spPr bwMode="auto">
          <a:xfrm>
            <a:off x="395536" y="4725144"/>
            <a:ext cx="3082445" cy="19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3861048"/>
            <a:ext cx="3699520" cy="287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30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6B775FB-2871-4476-BE43-EE2595E14FE5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8" name="Folded Corner 7"/>
          <p:cNvSpPr/>
          <p:nvPr/>
        </p:nvSpPr>
        <p:spPr>
          <a:xfrm>
            <a:off x="323528" y="692696"/>
            <a:ext cx="1512168" cy="648072"/>
          </a:xfrm>
          <a:prstGeom prst="foldedCorner">
            <a:avLst>
              <a:gd name="adj" fmla="val 41413"/>
            </a:avLst>
          </a:prstGeom>
          <a:solidFill>
            <a:schemeClr val="accent1">
              <a:lumMod val="60000"/>
              <a:lumOff val="4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Diversity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Folded Corner 8"/>
          <p:cNvSpPr/>
          <p:nvPr/>
        </p:nvSpPr>
        <p:spPr>
          <a:xfrm>
            <a:off x="2051720" y="692696"/>
            <a:ext cx="1512168" cy="648072"/>
          </a:xfrm>
          <a:prstGeom prst="foldedCorner">
            <a:avLst>
              <a:gd name="adj" fmla="val 41413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Demand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Folded Corner 9"/>
          <p:cNvSpPr/>
          <p:nvPr/>
        </p:nvSpPr>
        <p:spPr>
          <a:xfrm>
            <a:off x="3779912" y="692696"/>
            <a:ext cx="1512168" cy="648072"/>
          </a:xfrm>
          <a:prstGeom prst="foldedCorner">
            <a:avLst>
              <a:gd name="adj" fmla="val 41413"/>
            </a:avLst>
          </a:prstGeom>
          <a:solidFill>
            <a:srgbClr val="D1F4F3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Harms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Folded Corner 10"/>
          <p:cNvSpPr/>
          <p:nvPr/>
        </p:nvSpPr>
        <p:spPr>
          <a:xfrm>
            <a:off x="5508104" y="692696"/>
            <a:ext cx="1512168" cy="648072"/>
          </a:xfrm>
          <a:prstGeom prst="foldedCorner">
            <a:avLst>
              <a:gd name="adj" fmla="val 41413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Supply chain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Folded Corner 11"/>
          <p:cNvSpPr/>
          <p:nvPr/>
        </p:nvSpPr>
        <p:spPr>
          <a:xfrm>
            <a:off x="7236296" y="692696"/>
            <a:ext cx="1512168" cy="648072"/>
          </a:xfrm>
          <a:prstGeom prst="foldedCorner">
            <a:avLst>
              <a:gd name="adj" fmla="val 41413"/>
            </a:avLst>
          </a:prstGeom>
          <a:solidFill>
            <a:srgbClr val="D1F4F3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Policy gap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1872208"/>
          </a:xfrm>
        </p:spPr>
        <p:txBody>
          <a:bodyPr/>
          <a:lstStyle/>
          <a:p>
            <a:pPr marL="0" indent="0">
              <a:buNone/>
            </a:pPr>
            <a:r>
              <a:rPr lang="en-GB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165A58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Naswar</a:t>
            </a:r>
            <a:r>
              <a:rPr lang="en-GB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165A58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, </a:t>
            </a:r>
            <a:r>
              <a:rPr lang="en-GB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165A58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Nass</a:t>
            </a:r>
            <a:r>
              <a:rPr lang="en-GB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165A58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, </a:t>
            </a:r>
            <a:r>
              <a:rPr lang="en-GB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165A58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Nasway</a:t>
            </a:r>
            <a:endParaRPr lang="en-GB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165A58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marL="0" indent="0">
              <a:buNone/>
            </a:pPr>
            <a:r>
              <a:rPr lang="en-GB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Sundried </a:t>
            </a:r>
            <a:r>
              <a:rPr lang="en-GB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powdered tobacco </a:t>
            </a:r>
          </a:p>
          <a:p>
            <a:pPr marL="0" indent="0">
              <a:buNone/>
            </a:pPr>
            <a:r>
              <a:rPr lang="en-GB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Mixed with lime, ash </a:t>
            </a:r>
            <a:r>
              <a:rPr lang="en-GB" sz="28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+ </a:t>
            </a:r>
            <a:r>
              <a:rPr lang="en-GB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flavourings (cardamom), indigo</a:t>
            </a:r>
          </a:p>
          <a:p>
            <a:pPr marL="0" indent="0">
              <a:buNone/>
            </a:pPr>
            <a:r>
              <a:rPr lang="en-GB" sz="2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Placed between lip/cheek and gum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7714" y="4005064"/>
            <a:ext cx="5226286" cy="2670748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05064"/>
            <a:ext cx="3456384" cy="2623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930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ded Corner 7"/>
          <p:cNvSpPr/>
          <p:nvPr/>
        </p:nvSpPr>
        <p:spPr>
          <a:xfrm>
            <a:off x="323528" y="692696"/>
            <a:ext cx="1512168" cy="648072"/>
          </a:xfrm>
          <a:prstGeom prst="foldedCorner">
            <a:avLst>
              <a:gd name="adj" fmla="val 41413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Diversity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Folded Corner 8"/>
          <p:cNvSpPr/>
          <p:nvPr/>
        </p:nvSpPr>
        <p:spPr>
          <a:xfrm>
            <a:off x="2051720" y="692696"/>
            <a:ext cx="1512168" cy="648072"/>
          </a:xfrm>
          <a:prstGeom prst="foldedCorner">
            <a:avLst>
              <a:gd name="adj" fmla="val 41413"/>
            </a:avLst>
          </a:prstGeom>
          <a:solidFill>
            <a:schemeClr val="accent1">
              <a:lumMod val="60000"/>
              <a:lumOff val="4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Demand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Folded Corner 9"/>
          <p:cNvSpPr/>
          <p:nvPr/>
        </p:nvSpPr>
        <p:spPr>
          <a:xfrm>
            <a:off x="3779912" y="692696"/>
            <a:ext cx="1512168" cy="648072"/>
          </a:xfrm>
          <a:prstGeom prst="foldedCorner">
            <a:avLst>
              <a:gd name="adj" fmla="val 41413"/>
            </a:avLst>
          </a:prstGeom>
          <a:solidFill>
            <a:srgbClr val="D1F4F3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Harms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Folded Corner 10"/>
          <p:cNvSpPr/>
          <p:nvPr/>
        </p:nvSpPr>
        <p:spPr>
          <a:xfrm>
            <a:off x="5508104" y="692696"/>
            <a:ext cx="1512168" cy="648072"/>
          </a:xfrm>
          <a:prstGeom prst="foldedCorner">
            <a:avLst>
              <a:gd name="adj" fmla="val 41413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Supply chain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Folded Corner 11"/>
          <p:cNvSpPr/>
          <p:nvPr/>
        </p:nvSpPr>
        <p:spPr>
          <a:xfrm>
            <a:off x="7236296" y="692696"/>
            <a:ext cx="1512168" cy="648072"/>
          </a:xfrm>
          <a:prstGeom prst="foldedCorner">
            <a:avLst>
              <a:gd name="adj" fmla="val 41413"/>
            </a:avLst>
          </a:prstGeom>
          <a:solidFill>
            <a:srgbClr val="D1F4F3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Policy gap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66317359"/>
              </p:ext>
            </p:extLst>
          </p:nvPr>
        </p:nvGraphicFramePr>
        <p:xfrm>
          <a:off x="1501321" y="194133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38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HealthSciColourTheme">
      <a:dk1>
        <a:srgbClr val="005A58"/>
      </a:dk1>
      <a:lt1>
        <a:srgbClr val="FFFFFF"/>
      </a:lt1>
      <a:dk2>
        <a:srgbClr val="00716E"/>
      </a:dk2>
      <a:lt2>
        <a:srgbClr val="FFFF99"/>
      </a:lt2>
      <a:accent1>
        <a:srgbClr val="2DB3B0"/>
      </a:accent1>
      <a:accent2>
        <a:srgbClr val="6D6FC7"/>
      </a:accent2>
      <a:accent3>
        <a:srgbClr val="AABBBA"/>
      </a:accent3>
      <a:accent4>
        <a:srgbClr val="DADADA"/>
      </a:accent4>
      <a:accent5>
        <a:srgbClr val="ADD6D4"/>
      </a:accent5>
      <a:accent6>
        <a:srgbClr val="6264B4"/>
      </a:accent6>
      <a:hlink>
        <a:srgbClr val="00FFFF"/>
      </a:hlink>
      <a:folHlink>
        <a:srgbClr val="00FF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HealthSciColourTheme">
      <a:dk1>
        <a:srgbClr val="005A58"/>
      </a:dk1>
      <a:lt1>
        <a:srgbClr val="FFFFFF"/>
      </a:lt1>
      <a:dk2>
        <a:srgbClr val="00716E"/>
      </a:dk2>
      <a:lt2>
        <a:srgbClr val="FFFF99"/>
      </a:lt2>
      <a:accent1>
        <a:srgbClr val="2DB3B0"/>
      </a:accent1>
      <a:accent2>
        <a:srgbClr val="6D6FC7"/>
      </a:accent2>
      <a:accent3>
        <a:srgbClr val="AABBBA"/>
      </a:accent3>
      <a:accent4>
        <a:srgbClr val="DADADA"/>
      </a:accent4>
      <a:accent5>
        <a:srgbClr val="ADD6D4"/>
      </a:accent5>
      <a:accent6>
        <a:srgbClr val="6264B4"/>
      </a:accent6>
      <a:hlink>
        <a:srgbClr val="00FFFF"/>
      </a:hlink>
      <a:folHlink>
        <a:srgbClr val="00FF00"/>
      </a:folHlink>
    </a:clrScheme>
    <a:fontScheme name="Custom 1">
      <a:majorFont>
        <a:latin typeface="Leitura Sans Grot 3"/>
        <a:ea typeface=""/>
        <a:cs typeface=""/>
      </a:majorFont>
      <a:minorFont>
        <a:latin typeface="Leitura Sans Grot 3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2805</TotalTime>
  <Words>506</Words>
  <Application>Microsoft Office PowerPoint</Application>
  <PresentationFormat>On-screen Show (4:3)</PresentationFormat>
  <Paragraphs>140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ＭＳ Ｐゴシック</vt:lpstr>
      <vt:lpstr>Arial</vt:lpstr>
      <vt:lpstr>Calibri</vt:lpstr>
      <vt:lpstr>Cambria</vt:lpstr>
      <vt:lpstr>Leitura Sans Grot 3</vt:lpstr>
      <vt:lpstr>Office Theme</vt:lpstr>
      <vt:lpstr>1_Office Theme</vt:lpstr>
      <vt:lpstr>Document</vt:lpstr>
      <vt:lpstr> Smokeless Tobacco  Kamran Siddiqi Professor in Global Public Health The University of York @kamsid66</vt:lpstr>
      <vt:lpstr>Smokeless Tobacco (ST) </vt:lpstr>
      <vt:lpstr>Tobacco and its types</vt:lpstr>
      <vt:lpstr>PowerPoint Presentation</vt:lpstr>
      <vt:lpstr>Smokeless Tobacco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 in Women (Sindh)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- priorities</vt:lpstr>
    </vt:vector>
  </TitlesOfParts>
  <Company>EGU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john.blase</dc:creator>
  <cp:lastModifiedBy>Siddiqi, K.</cp:lastModifiedBy>
  <cp:revision>227</cp:revision>
  <dcterms:created xsi:type="dcterms:W3CDTF">2011-03-17T11:00:22Z</dcterms:created>
  <dcterms:modified xsi:type="dcterms:W3CDTF">2020-02-19T16:41:52Z</dcterms:modified>
</cp:coreProperties>
</file>