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00" r:id="rId2"/>
    <p:sldId id="430" r:id="rId3"/>
    <p:sldId id="479" r:id="rId4"/>
    <p:sldId id="486" r:id="rId5"/>
    <p:sldId id="489" r:id="rId6"/>
    <p:sldId id="490" r:id="rId7"/>
    <p:sldId id="506" r:id="rId8"/>
    <p:sldId id="501" r:id="rId9"/>
    <p:sldId id="499" r:id="rId10"/>
    <p:sldId id="508" r:id="rId11"/>
    <p:sldId id="509" r:id="rId12"/>
    <p:sldId id="511" r:id="rId13"/>
    <p:sldId id="510" r:id="rId14"/>
    <p:sldId id="505" r:id="rId15"/>
    <p:sldId id="478" r:id="rId1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BE5FF"/>
    <a:srgbClr val="FFFFCC"/>
    <a:srgbClr val="1DD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67" autoAdjust="0"/>
    <p:restoredTop sz="95280" autoAdjust="0"/>
  </p:normalViewPr>
  <p:slideViewPr>
    <p:cSldViewPr snapToGrid="0">
      <p:cViewPr varScale="1">
        <p:scale>
          <a:sx n="95" d="100"/>
          <a:sy n="95" d="100"/>
        </p:scale>
        <p:origin x="8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3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Sheet1!$H$7:$H$12</c:f>
              <c:strCache>
                <c:ptCount val="6"/>
                <c:pt idx="0">
                  <c:v>Home</c:v>
                </c:pt>
                <c:pt idx="1">
                  <c:v>Restaurants</c:v>
                </c:pt>
                <c:pt idx="2">
                  <c:v>Workplace</c:v>
                </c:pt>
                <c:pt idx="3">
                  <c:v>Public transport</c:v>
                </c:pt>
                <c:pt idx="4">
                  <c:v>Government buildings</c:v>
                </c:pt>
                <c:pt idx="5">
                  <c:v>Health care facilities</c:v>
                </c:pt>
              </c:strCache>
            </c:strRef>
          </c:cat>
          <c:val>
            <c:numRef>
              <c:f>Sheet1!$I$7:$I$12</c:f>
              <c:numCache>
                <c:formatCode>0.0%</c:formatCode>
                <c:ptCount val="6"/>
                <c:pt idx="0" formatCode="0%">
                  <c:v>0.39</c:v>
                </c:pt>
                <c:pt idx="1">
                  <c:v>0.497</c:v>
                </c:pt>
                <c:pt idx="2">
                  <c:v>0.42699999999999999</c:v>
                </c:pt>
                <c:pt idx="3" formatCode="0%">
                  <c:v>0.44</c:v>
                </c:pt>
                <c:pt idx="4">
                  <c:v>0.216</c:v>
                </c:pt>
                <c:pt idx="5">
                  <c:v>0.127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2F-8442-8D79-B6C85308E9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1194431"/>
        <c:axId val="1491196111"/>
      </c:barChart>
      <c:catAx>
        <c:axId val="149119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1196111"/>
        <c:crosses val="autoZero"/>
        <c:auto val="1"/>
        <c:lblAlgn val="ctr"/>
        <c:lblOffset val="100"/>
        <c:noMultiLvlLbl val="0"/>
      </c:catAx>
      <c:valAx>
        <c:axId val="1491196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1194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0B911-40E3-499F-9F4F-8136106083D6}" type="datetimeFigureOut">
              <a:rPr lang="en-US" smtClean="0"/>
              <a:pPr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768E2-42DF-4434-A7E9-1B678F9AC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233B6-C9E7-4E89-9DBF-A0D8A365DDA1}" type="datetimeFigureOut">
              <a:rPr lang="en-US" smtClean="0"/>
              <a:pPr/>
              <a:t>2/26/20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C8A4E-CB27-40DF-ABDB-0E3551F29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57D2A-C701-40D6-AF58-65A1FBD810C9}" type="slidenum">
              <a:rPr lang="es-ES" smtClean="0">
                <a:latin typeface="Arial" pitchFamily="34" charset="0"/>
              </a:rPr>
              <a:pPr/>
              <a:t>1</a:t>
            </a:fld>
            <a:endParaRPr lang="es-ES" dirty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8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C8A4E-CB27-40DF-ABDB-0E3551F290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57D2A-C701-40D6-AF58-65A1FBD810C9}" type="slidenum">
              <a:rPr lang="es-ES" smtClean="0">
                <a:latin typeface="Arial" pitchFamily="34" charset="0"/>
              </a:rPr>
              <a:pPr/>
              <a:t>15</a:t>
            </a:fld>
            <a:endParaRPr lang="es-ES" dirty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237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3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7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8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9" y="571488"/>
            <a:ext cx="7972452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816337" y="1785927"/>
            <a:ext cx="3908065" cy="464347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78737" y="1785927"/>
            <a:ext cx="3908065" cy="464347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9" y="6415943"/>
            <a:ext cx="861181" cy="372895"/>
          </a:xfrm>
          <a:prstGeom prst="rect">
            <a:avLst/>
          </a:prstGeom>
        </p:spPr>
      </p:pic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00279" y="6589422"/>
            <a:ext cx="2546176" cy="231824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R Huque: Second hand smoke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48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2016</a:t>
            </a: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R Huque: Second hand smoke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8A5A-207D-4F20-BCA4-EEF20061656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3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432874"/>
            <a:ext cx="7886700" cy="4744089"/>
          </a:xfrm>
        </p:spPr>
        <p:txBody>
          <a:bodyPr/>
          <a:lstStyle>
            <a:lvl1pPr marL="461963" indent="-461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/>
            </a:lvl1pPr>
            <a:lvl2pPr marL="685800" indent="-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488330"/>
            <a:ext cx="2057400" cy="365125"/>
          </a:xfrm>
        </p:spPr>
        <p:txBody>
          <a:bodyPr anchor="b"/>
          <a:lstStyle/>
          <a:p>
            <a:r>
              <a:rPr lang="en-US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8330"/>
            <a:ext cx="3409557" cy="365125"/>
          </a:xfrm>
        </p:spPr>
        <p:txBody>
          <a:bodyPr anchor="b"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2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1" y="-11948"/>
            <a:ext cx="7886700" cy="11747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0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1" y="1240850"/>
            <a:ext cx="7886700" cy="1508289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2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49075" y="3055854"/>
            <a:ext cx="7886700" cy="3271942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8330"/>
            <a:ext cx="3409557" cy="365125"/>
          </a:xfrm>
        </p:spPr>
        <p:txBody>
          <a:bodyPr anchor="b"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488330"/>
            <a:ext cx="2057400" cy="365125"/>
          </a:xfrm>
        </p:spPr>
        <p:txBody>
          <a:bodyPr anchor="b"/>
          <a:lstStyle/>
          <a:p>
            <a:r>
              <a:rPr lang="en-US"/>
              <a:t>May 2016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1" y="-2803"/>
            <a:ext cx="7886700" cy="11458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289305"/>
            <a:ext cx="3886200" cy="5067047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289305"/>
            <a:ext cx="3886200" cy="506704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1" y="-11948"/>
            <a:ext cx="7886700" cy="11747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0" y="1162784"/>
            <a:ext cx="9144000" cy="625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2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8330"/>
            <a:ext cx="3409557" cy="365125"/>
          </a:xfrm>
        </p:spPr>
        <p:txBody>
          <a:bodyPr anchor="b"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488330"/>
            <a:ext cx="2057400" cy="365125"/>
          </a:xfrm>
        </p:spPr>
        <p:txBody>
          <a:bodyPr anchor="b"/>
          <a:lstStyle/>
          <a:p>
            <a:r>
              <a:rPr lang="en-US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2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1" y="-11947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2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ángulo 11"/>
          <p:cNvSpPr/>
          <p:nvPr userDrawn="1"/>
        </p:nvSpPr>
        <p:spPr>
          <a:xfrm>
            <a:off x="628651" y="1162783"/>
            <a:ext cx="7886700" cy="179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8330"/>
            <a:ext cx="3409557" cy="365125"/>
          </a:xfrm>
        </p:spPr>
        <p:txBody>
          <a:bodyPr anchor="b"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488330"/>
            <a:ext cx="2057400" cy="365125"/>
          </a:xfrm>
        </p:spPr>
        <p:txBody>
          <a:bodyPr anchor="b"/>
          <a:lstStyle/>
          <a:p>
            <a:r>
              <a:rPr lang="en-US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8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15" y="300463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2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ángulo 6"/>
          <p:cNvSpPr/>
          <p:nvPr userDrawn="1"/>
        </p:nvSpPr>
        <p:spPr>
          <a:xfrm>
            <a:off x="628651" y="4330188"/>
            <a:ext cx="7886700" cy="179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8330"/>
            <a:ext cx="3409557" cy="365125"/>
          </a:xfrm>
        </p:spPr>
        <p:txBody>
          <a:bodyPr anchor="b"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488330"/>
            <a:ext cx="2057400" cy="365125"/>
          </a:xfrm>
        </p:spPr>
        <p:txBody>
          <a:bodyPr anchor="b"/>
          <a:lstStyle/>
          <a:p>
            <a:r>
              <a:rPr lang="en-US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9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-11947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432875"/>
            <a:ext cx="7886700" cy="458055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628651" y="1162783"/>
            <a:ext cx="7886700" cy="179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6733" y="5316719"/>
            <a:ext cx="785371" cy="669469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762" y="6070600"/>
            <a:ext cx="9144001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88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0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35025"/>
            <a:ext cx="7886700" cy="484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4935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4935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 Huque: Second hand smoke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8887" y="64935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5"/>
                </a:solidFill>
              </a:defRPr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ángulo 7"/>
          <p:cNvSpPr/>
          <p:nvPr userDrawn="1"/>
        </p:nvSpPr>
        <p:spPr>
          <a:xfrm>
            <a:off x="0" y="1162784"/>
            <a:ext cx="9144000" cy="625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9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4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48680"/>
            <a:ext cx="7772400" cy="2529896"/>
          </a:xfrm>
        </p:spPr>
        <p:txBody>
          <a:bodyPr/>
          <a:lstStyle/>
          <a:p>
            <a:r>
              <a:rPr lang="en-US" sz="2800" b="1" dirty="0"/>
              <a:t>Exposure to Secondhand Tobacco Smoke: </a:t>
            </a:r>
            <a:br>
              <a:rPr lang="en-GB" sz="2800" b="1" dirty="0"/>
            </a:br>
            <a:r>
              <a:rPr lang="en-GB" sz="2800" b="1" dirty="0"/>
              <a:t>Experiences from Bangladesh</a:t>
            </a:r>
            <a:endParaRPr lang="en-US" sz="2800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457197"/>
            <a:ext cx="6858000" cy="2161726"/>
          </a:xfrm>
        </p:spPr>
        <p:txBody>
          <a:bodyPr>
            <a:normAutofit/>
          </a:bodyPr>
          <a:lstStyle/>
          <a:p>
            <a:pPr marL="63500" eaLnBrk="1" hangingPunct="1">
              <a:lnSpc>
                <a:spcPct val="100000"/>
              </a:lnSpc>
              <a:buFont typeface="Georgia"/>
              <a:buNone/>
              <a:defRPr/>
            </a:pPr>
            <a:endParaRPr lang="en-US" sz="1800" dirty="0"/>
          </a:p>
          <a:p>
            <a:pPr marL="63500" eaLnBrk="1" hangingPunct="1">
              <a:lnSpc>
                <a:spcPct val="100000"/>
              </a:lnSpc>
              <a:buFont typeface="Georgia"/>
              <a:buNone/>
              <a:defRPr/>
            </a:pPr>
            <a:r>
              <a:rPr lang="en-US" sz="2300" b="1" dirty="0"/>
              <a:t>Rumana Huque, PhD</a:t>
            </a:r>
          </a:p>
          <a:p>
            <a:pPr marL="63500" eaLnBrk="1" hangingPunct="1">
              <a:buFont typeface="Georgia"/>
              <a:buNone/>
              <a:defRPr/>
            </a:pPr>
            <a:r>
              <a:rPr lang="en-US" sz="2300" dirty="0"/>
              <a:t>University of Dhaka</a:t>
            </a:r>
          </a:p>
          <a:p>
            <a:pPr marL="63500" eaLnBrk="1" hangingPunct="1">
              <a:buFont typeface="Georgia"/>
              <a:buNone/>
              <a:defRPr/>
            </a:pPr>
            <a:r>
              <a:rPr lang="en-US" sz="2300" dirty="0"/>
              <a:t>Bangladesh</a:t>
            </a:r>
          </a:p>
          <a:p>
            <a:pPr marL="63500" eaLnBrk="1" hangingPunct="1">
              <a:buFont typeface="Georgia"/>
              <a:buNone/>
              <a:defRPr/>
            </a:pPr>
            <a:endParaRPr lang="en-US" sz="1800" dirty="0"/>
          </a:p>
          <a:p>
            <a:pPr marL="63500" eaLnBrk="1" hangingPunct="1">
              <a:buFont typeface="Georgia"/>
              <a:buNone/>
              <a:defRPr/>
            </a:pPr>
            <a:endParaRPr lang="en-US" sz="18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28651" y="37131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0" y="0"/>
            <a:ext cx="9144000" cy="1465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ap="flat" cmpd="sng" algn="ctr">
            <a:noFill/>
            <a:prstDash val="solid"/>
          </a:ln>
          <a:effectLst>
            <a:outerShdw blurRad="88900" dist="50800" dir="5400000" algn="t" rotWithShape="0">
              <a:prstClr val="black">
                <a:alpha val="25000"/>
              </a:prstClr>
            </a:outerShdw>
          </a:effectLst>
        </p:spPr>
        <p:txBody>
          <a:bodyPr rot="0" spcFirstLastPara="0" vert="horz" wrap="square" lIns="91440" tIns="18288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US" sz="2800" b="1" baseline="30000" dirty="0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nd</a:t>
            </a: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International Pubic Health Conference</a:t>
            </a:r>
          </a:p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26 February</a:t>
            </a:r>
            <a:r>
              <a:rPr lang="en-US" sz="1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2020</a:t>
            </a: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5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68E5A5-0968-C746-8ED3-08EBFCB4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7FD87-BE56-F64F-9A1F-4CF429D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0F97A1-3E62-974E-972A-B2F688C4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to SHS: GATS 2017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55783E9-BCEA-E14C-8322-D02946B9E5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83839"/>
              </p:ext>
            </p:extLst>
          </p:nvPr>
        </p:nvGraphicFramePr>
        <p:xfrm>
          <a:off x="376518" y="1433513"/>
          <a:ext cx="7221070" cy="442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988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FAF76B-4CBD-4F4A-BA25-09B62ED6C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32874"/>
            <a:ext cx="3876114" cy="4744089"/>
          </a:xfrm>
        </p:spPr>
        <p:txBody>
          <a:bodyPr/>
          <a:lstStyle/>
          <a:p>
            <a:r>
              <a:rPr lang="en-US" dirty="0"/>
              <a:t>School-based intervention (CLASS)</a:t>
            </a:r>
          </a:p>
          <a:p>
            <a:r>
              <a:rPr lang="en-US" dirty="0"/>
              <a:t>Community-based intervention (MCLASS)</a:t>
            </a:r>
          </a:p>
          <a:p>
            <a:r>
              <a:rPr lang="en-US" dirty="0"/>
              <a:t>Facility based intervention (IMPRESS)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52F135-8524-0642-9792-0C9B289C4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B64A1-F157-494E-8404-F1D142D6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4BA35-7CA5-2349-B06C-4D4E282A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experiences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2D2CD66F-46F2-5645-8A78-B7FB3229D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024" y="1958121"/>
            <a:ext cx="4450976" cy="378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3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13673B-AB2E-E54B-9B74-14651103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32874"/>
            <a:ext cx="7886700" cy="5055455"/>
          </a:xfrm>
        </p:spPr>
        <p:txBody>
          <a:bodyPr>
            <a:normAutofit/>
          </a:bodyPr>
          <a:lstStyle/>
          <a:p>
            <a:r>
              <a:rPr lang="en-GB" dirty="0"/>
              <a:t>Reasons of high SHS exposure at home:</a:t>
            </a:r>
          </a:p>
          <a:p>
            <a:pPr lvl="1"/>
            <a:r>
              <a:rPr lang="en-GB" dirty="0"/>
              <a:t>Lack of knowledge</a:t>
            </a:r>
          </a:p>
          <a:p>
            <a:pPr lvl="1"/>
            <a:r>
              <a:rPr lang="en-GB" dirty="0"/>
              <a:t>Gender relationships</a:t>
            </a:r>
          </a:p>
          <a:p>
            <a:pPr lvl="2"/>
            <a:r>
              <a:rPr lang="en-GB" dirty="0"/>
              <a:t>Sense of helplessness of women</a:t>
            </a:r>
          </a:p>
          <a:p>
            <a:pPr lvl="1"/>
            <a:r>
              <a:rPr lang="en-GB" dirty="0"/>
              <a:t>Unsupported by other family members</a:t>
            </a:r>
          </a:p>
          <a:p>
            <a:pPr lvl="1"/>
            <a:r>
              <a:rPr lang="en-GB" dirty="0"/>
              <a:t>Little health professional input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Does the intervention work?</a:t>
            </a:r>
          </a:p>
          <a:p>
            <a:pPr lvl="1"/>
            <a:r>
              <a:rPr lang="en-GB" dirty="0"/>
              <a:t>The intervention(s) were acceptable and feasible to deliver. </a:t>
            </a:r>
          </a:p>
          <a:p>
            <a:pPr lvl="1"/>
            <a:r>
              <a:rPr lang="en-GB" dirty="0"/>
              <a:t>The trial findings appear to favour the intervention.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FA786C-2E0B-9D47-BF18-D89C165A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BD718-6AB3-9441-A9E3-9F842D81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F1ABDC0-E5BB-0547-BF69-97762F36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experiences</a:t>
            </a:r>
          </a:p>
        </p:txBody>
      </p:sp>
    </p:spTree>
    <p:extLst>
      <p:ext uri="{BB962C8B-B14F-4D97-AF65-F5344CB8AC3E}">
        <p14:creationId xmlns:p14="http://schemas.microsoft.com/office/powerpoint/2010/main" val="1498258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5F40B6-CF1F-5F4F-8673-68EB0C8F8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Knowledge translation </a:t>
            </a:r>
          </a:p>
          <a:p>
            <a:r>
              <a:rPr lang="en-GB" dirty="0"/>
              <a:t>Policy influence</a:t>
            </a:r>
          </a:p>
          <a:p>
            <a:r>
              <a:rPr lang="en-GB" dirty="0"/>
              <a:t>Sustainability</a:t>
            </a:r>
          </a:p>
          <a:p>
            <a:r>
              <a:rPr lang="en-GB" dirty="0"/>
              <a:t>Media engagement </a:t>
            </a:r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AABC7-AF5E-AB44-AD79-5A100F820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86D56-B0DF-D34D-B6F6-89903DECC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B4528C0-4A44-0745-9CA4-D45799A2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experiences</a:t>
            </a:r>
          </a:p>
        </p:txBody>
      </p:sp>
    </p:spTree>
    <p:extLst>
      <p:ext uri="{BB962C8B-B14F-4D97-AF65-F5344CB8AC3E}">
        <p14:creationId xmlns:p14="http://schemas.microsoft.com/office/powerpoint/2010/main" val="1589986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80B380-F95A-3644-852C-9F116C6A9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Despite having a ban on smoking in public places, SHS exposure in Bangladesh remains very high. </a:t>
            </a:r>
          </a:p>
          <a:p>
            <a:r>
              <a:rPr lang="en-US" dirty="0"/>
              <a:t>There is an urgent need to reduce exposure to SHS</a:t>
            </a:r>
          </a:p>
          <a:p>
            <a:pPr lvl="1"/>
            <a:r>
              <a:rPr lang="en-US" dirty="0"/>
              <a:t>Implementation of laws </a:t>
            </a:r>
          </a:p>
          <a:p>
            <a:pPr lvl="1"/>
            <a:r>
              <a:rPr lang="en-US" dirty="0"/>
              <a:t>Awareness raising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CADC7-81EE-8141-838F-02E1D529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6BBE2-3A54-1442-81E2-31EA7457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669177-D2E9-9845-A147-7277CA94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Implications</a:t>
            </a:r>
          </a:p>
        </p:txBody>
      </p:sp>
    </p:spTree>
    <p:extLst>
      <p:ext uri="{BB962C8B-B14F-4D97-AF65-F5344CB8AC3E}">
        <p14:creationId xmlns:p14="http://schemas.microsoft.com/office/powerpoint/2010/main" val="3873471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48680"/>
            <a:ext cx="7772400" cy="2529896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457197"/>
            <a:ext cx="6858000" cy="2244356"/>
          </a:xfrm>
        </p:spPr>
        <p:txBody>
          <a:bodyPr>
            <a:normAutofit/>
          </a:bodyPr>
          <a:lstStyle/>
          <a:p>
            <a:pPr marL="63500">
              <a:lnSpc>
                <a:spcPct val="100000"/>
              </a:lnSpc>
              <a:defRPr/>
            </a:pPr>
            <a:r>
              <a:rPr lang="en-US" sz="4000" dirty="0"/>
              <a:t>Thank You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28650" y="3713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1" y="-7637"/>
            <a:ext cx="9144000" cy="1465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ap="flat" cmpd="sng" algn="ctr">
            <a:noFill/>
            <a:prstDash val="solid"/>
          </a:ln>
          <a:effectLst>
            <a:outerShdw blurRad="88900" dist="50800" dir="5400000" algn="t" rotWithShape="0">
              <a:prstClr val="black">
                <a:alpha val="25000"/>
              </a:prstClr>
            </a:outerShdw>
          </a:effectLst>
        </p:spPr>
        <p:txBody>
          <a:bodyPr rot="0" spcFirstLastPara="0" vert="horz" wrap="square" lIns="91440" tIns="18288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6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/>
          </a:p>
          <a:p>
            <a:r>
              <a:rPr lang="en-ZA" dirty="0"/>
              <a:t>Tobacco use in Bangladesh</a:t>
            </a:r>
          </a:p>
          <a:p>
            <a:r>
              <a:rPr lang="en-ZA" dirty="0"/>
              <a:t>Tobacco control laws in Bangladesh</a:t>
            </a:r>
          </a:p>
          <a:p>
            <a:r>
              <a:rPr lang="en-ZA" dirty="0"/>
              <a:t>Exposure to second hand smoke</a:t>
            </a:r>
          </a:p>
          <a:p>
            <a:r>
              <a:rPr lang="en-ZA" dirty="0"/>
              <a:t>Study experiences</a:t>
            </a:r>
          </a:p>
          <a:p>
            <a:r>
              <a:rPr lang="en-ZA" dirty="0"/>
              <a:t>Policy implications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28651" y="132521"/>
            <a:ext cx="7886700" cy="636105"/>
          </a:xfrm>
        </p:spPr>
        <p:txBody>
          <a:bodyPr>
            <a:noAutofit/>
          </a:bodyPr>
          <a:lstStyle/>
          <a:p>
            <a:r>
              <a:rPr lang="en-US" sz="2800" dirty="0"/>
              <a:t>Presentation Overview</a:t>
            </a:r>
          </a:p>
        </p:txBody>
      </p:sp>
    </p:spTree>
    <p:extLst>
      <p:ext uri="{BB962C8B-B14F-4D97-AF65-F5344CB8AC3E}">
        <p14:creationId xmlns:p14="http://schemas.microsoft.com/office/powerpoint/2010/main" val="223788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Bangladesh is one of the largest tobacco consuming countries in the world. </a:t>
            </a:r>
            <a:r>
              <a:rPr lang="en-GB" baseline="30000" dirty="0"/>
              <a:t>, </a:t>
            </a:r>
            <a:r>
              <a:rPr lang="en-GB" b="1" dirty="0"/>
              <a:t>  </a:t>
            </a:r>
            <a:endParaRPr lang="en-GB" dirty="0"/>
          </a:p>
          <a:p>
            <a:pPr lvl="1"/>
            <a:r>
              <a:rPr lang="en-GB" dirty="0"/>
              <a:t>35% of people 15 years and older in Bangladesh consume tobacco. </a:t>
            </a:r>
          </a:p>
          <a:p>
            <a:pPr lvl="1"/>
            <a:r>
              <a:rPr lang="en-GB" dirty="0"/>
              <a:t>Smokeless tobacco use is highly prevalent among adults; over 22 million people use smokeless tobacco and the rate of use (21%) is among the highest in the world.   </a:t>
            </a:r>
          </a:p>
          <a:p>
            <a:pPr lvl="1"/>
            <a:endParaRPr lang="en-GB" dirty="0"/>
          </a:p>
          <a:p>
            <a:r>
              <a:rPr lang="en-US" sz="1400" dirty="0"/>
              <a:t>Source:</a:t>
            </a:r>
          </a:p>
          <a:p>
            <a:pPr lvl="1"/>
            <a:r>
              <a:rPr lang="en-US" sz="1000" dirty="0"/>
              <a:t>World Health Organization. Report on the Global Tobacco Epidemic 2017. Country profile Bangladesh. Available at:</a:t>
            </a:r>
            <a:r>
              <a:rPr lang="en-GB" sz="1000" dirty="0"/>
              <a:t> </a:t>
            </a:r>
            <a:r>
              <a:rPr lang="en-US" sz="1000" dirty="0"/>
              <a:t>http://</a:t>
            </a:r>
            <a:r>
              <a:rPr lang="en-US" sz="1000" dirty="0" err="1"/>
              <a:t>www.who.int</a:t>
            </a:r>
            <a:r>
              <a:rPr lang="en-US" sz="1000" dirty="0"/>
              <a:t>/tobacco/surveillance/policy/</a:t>
            </a:r>
            <a:r>
              <a:rPr lang="en-US" sz="1000" dirty="0" err="1"/>
              <a:t>country_profile</a:t>
            </a:r>
            <a:r>
              <a:rPr lang="en-US" sz="1000" dirty="0"/>
              <a:t>/</a:t>
            </a:r>
            <a:r>
              <a:rPr lang="en-US" sz="1000" dirty="0" err="1"/>
              <a:t>bgd.pdf?ua</a:t>
            </a:r>
            <a:r>
              <a:rPr lang="en-US" sz="1000" dirty="0"/>
              <a:t>=1</a:t>
            </a:r>
            <a:endParaRPr lang="en-GB" sz="1000" dirty="0"/>
          </a:p>
          <a:p>
            <a:pPr lvl="1"/>
            <a:r>
              <a:rPr lang="en-US" sz="1000" dirty="0"/>
              <a:t>Global Adult Tobacco Survey, Bangladesh, 2017.</a:t>
            </a:r>
            <a:endParaRPr lang="en-GB" sz="1000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1" y="188259"/>
            <a:ext cx="7886700" cy="974524"/>
          </a:xfrm>
        </p:spPr>
        <p:txBody>
          <a:bodyPr/>
          <a:lstStyle/>
          <a:p>
            <a:r>
              <a:rPr lang="en-GB" b="1"/>
              <a:t>Tobacco </a:t>
            </a:r>
            <a:r>
              <a:rPr lang="en-GB" b="1" dirty="0"/>
              <a:t>use in Bangladesh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5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759798"/>
            <a:ext cx="12590742" cy="649421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Tobacco consumption in Bangladesh (2009 and 2017)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075768"/>
            <a:ext cx="145979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64024"/>
            <a:ext cx="9144001" cy="522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88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Demand reduction …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Article 6: Price and tax measures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Article 8: Protection from exposure to tobacco smoke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Article 11: Packaging and labelling of tobacco products</a:t>
            </a:r>
            <a:endParaRPr lang="en-US" b="1" dirty="0"/>
          </a:p>
          <a:p>
            <a:pPr lvl="1"/>
            <a:r>
              <a:rPr lang="en-US" dirty="0"/>
              <a:t>Article 12: Public awareness</a:t>
            </a:r>
            <a:endParaRPr lang="en-US" b="1" dirty="0"/>
          </a:p>
          <a:p>
            <a:pPr lvl="1"/>
            <a:r>
              <a:rPr lang="en-US" dirty="0"/>
              <a:t>Article 13: Banning tobacco advertising, promotion and sponsorship</a:t>
            </a:r>
            <a:endParaRPr lang="en-US" b="1" dirty="0"/>
          </a:p>
          <a:p>
            <a:pPr lvl="1"/>
            <a:r>
              <a:rPr lang="en-US" dirty="0"/>
              <a:t>Article 14: tobacco cessation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Framework Convention on Tobacco Control (FCTC)</a:t>
            </a:r>
          </a:p>
        </p:txBody>
      </p:sp>
    </p:spTree>
    <p:extLst>
      <p:ext uri="{BB962C8B-B14F-4D97-AF65-F5344CB8AC3E}">
        <p14:creationId xmlns:p14="http://schemas.microsoft.com/office/powerpoint/2010/main" val="124568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Article 15: Illicit trade in tobacco products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Article 16: Sales to and by minors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Article 17: support for economically viable alternative activities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reduction …</a:t>
            </a:r>
          </a:p>
        </p:txBody>
      </p:sp>
    </p:spTree>
    <p:extLst>
      <p:ext uri="{BB962C8B-B14F-4D97-AF65-F5344CB8AC3E}">
        <p14:creationId xmlns:p14="http://schemas.microsoft.com/office/powerpoint/2010/main" val="15999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47219-8891-9C44-AC07-C20B745C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26E0C-9FE1-4A45-A869-B4A74673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D58C33-7969-DD49-BFCA-40DAFD2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188259"/>
            <a:ext cx="7886700" cy="618566"/>
          </a:xfrm>
        </p:spPr>
        <p:txBody>
          <a:bodyPr/>
          <a:lstStyle/>
          <a:p>
            <a:r>
              <a:rPr lang="en-US" dirty="0"/>
              <a:t>Tobacco control laws in Bangladesh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DF1935-B526-6249-B3E9-0A7866787EA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06825"/>
            <a:ext cx="9251576" cy="579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6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868613-4B18-AE40-ADC9-109F96C4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32874"/>
            <a:ext cx="7886700" cy="505545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1988: First written warnings  included in tobacco packs</a:t>
            </a:r>
            <a:endParaRPr lang="en-GB" dirty="0"/>
          </a:p>
          <a:p>
            <a:r>
              <a:rPr lang="en-US" dirty="0"/>
              <a:t>1988: Ban tobacco advertisements at government media (BTV, Bangladesh Radio)</a:t>
            </a:r>
            <a:endParaRPr lang="en-GB" dirty="0"/>
          </a:p>
          <a:p>
            <a:r>
              <a:rPr lang="en-US" dirty="0"/>
              <a:t>2003:  Signed WHO FCTC</a:t>
            </a:r>
            <a:endParaRPr lang="en-GB" dirty="0"/>
          </a:p>
          <a:p>
            <a:r>
              <a:rPr lang="en-US" dirty="0"/>
              <a:t>2004: Ratified FCTC</a:t>
            </a:r>
            <a:endParaRPr lang="en-GB" dirty="0"/>
          </a:p>
          <a:p>
            <a:r>
              <a:rPr lang="en-US" dirty="0">
                <a:solidFill>
                  <a:srgbClr val="FF0000"/>
                </a:solidFill>
              </a:rPr>
              <a:t>2007: Established NTCC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2007: Formed Taskforce at National, District and Sub-district for tobacco control law implementation 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/>
              <a:t>2010: Bangladesh Bank banned loan for tobacco industries </a:t>
            </a:r>
            <a:endParaRPr lang="en-GB" dirty="0"/>
          </a:p>
          <a:p>
            <a:r>
              <a:rPr lang="en-US" dirty="0"/>
              <a:t>2011: Bangladesh Chemical Industries Corporation (BCIC) banned to provide subsidized fertilizer to BATB</a:t>
            </a:r>
            <a:endParaRPr lang="en-GB" dirty="0"/>
          </a:p>
          <a:p>
            <a:r>
              <a:rPr lang="en-US" dirty="0"/>
              <a:t>2015: 7</a:t>
            </a:r>
            <a:r>
              <a:rPr lang="en-US" baseline="30000" dirty="0"/>
              <a:t>th</a:t>
            </a:r>
            <a:r>
              <a:rPr lang="en-US" dirty="0"/>
              <a:t> Five Year Plan included tobacco control as a strategy to combat non-communicable diseases</a:t>
            </a:r>
            <a:endParaRPr lang="en-GB" dirty="0"/>
          </a:p>
          <a:p>
            <a:r>
              <a:rPr lang="en-US" dirty="0"/>
              <a:t>2017: 4</a:t>
            </a:r>
            <a:r>
              <a:rPr lang="en-US" baseline="30000" dirty="0"/>
              <a:t>th</a:t>
            </a:r>
            <a:r>
              <a:rPr lang="en-US" dirty="0"/>
              <a:t> Health, Nutrition and Population Sector </a:t>
            </a:r>
            <a:r>
              <a:rPr lang="en-US" dirty="0" err="1"/>
              <a:t>Programme</a:t>
            </a:r>
            <a:r>
              <a:rPr lang="en-US" dirty="0"/>
              <a:t> includes tobacco control as a component to combat non-communicable diseases</a:t>
            </a:r>
            <a:endParaRPr lang="en-GB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4EBD2-BB4D-F246-8BEF-70F15F25A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6998A-623D-F747-ADBA-CF4B6691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2C2D6F-9833-E54C-89E7-D9D1E8DB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achievements</a:t>
            </a:r>
          </a:p>
        </p:txBody>
      </p:sp>
    </p:spTree>
    <p:extLst>
      <p:ext uri="{BB962C8B-B14F-4D97-AF65-F5344CB8AC3E}">
        <p14:creationId xmlns:p14="http://schemas.microsoft.com/office/powerpoint/2010/main" val="40379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62523D-4655-B74A-B86C-A9100E17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32874"/>
            <a:ext cx="3862667" cy="474408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SG" dirty="0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Second hand/passive smoking means breathing in smoke that is coming out from burning end of cigarettes or </a:t>
            </a:r>
            <a:r>
              <a:rPr lang="en-SG" dirty="0" err="1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biri</a:t>
            </a:r>
            <a:r>
              <a:rPr lang="en-SG" dirty="0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, or that a smoker is breathing out from their mouth.</a:t>
            </a:r>
            <a:r>
              <a:rPr lang="en-US" dirty="0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 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Linux Libertine" panose="02000503000000000000" pitchFamily="2" charset="0"/>
                <a:ea typeface="Linux Libertine" panose="02000503000000000000" pitchFamily="2" charset="0"/>
                <a:cs typeface="Linux Libertine" panose="02000503000000000000" pitchFamily="2" charset="0"/>
              </a:rPr>
              <a:t>More than 85% of tobacco smoke is invisible and has no smell. 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3C7DB8-6C84-A64C-ADA4-5BFF936B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 Huque: Second hand smoke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CFC56-8529-E14B-B5D0-AF433198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B84B91-DFB0-E642-9CE8-E5CB8E6B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nux Libertine C" panose="02000503000000000000" pitchFamily="2" charset="0"/>
                <a:ea typeface="Linux Libertine C" panose="02000503000000000000" pitchFamily="2" charset="0"/>
              </a:rPr>
              <a:t>What is second-hand smoke (SHS)?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1207F6-BFC3-8242-A88F-96A4C68F884C}"/>
              </a:ext>
            </a:extLst>
          </p:cNvPr>
          <p:cNvSpPr/>
          <p:nvPr/>
        </p:nvSpPr>
        <p:spPr>
          <a:xfrm>
            <a:off x="5325036" y="1532533"/>
            <a:ext cx="34155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Linux Libertine" panose="02000503000000000000" pitchFamily="2" charset="0"/>
              </a:rPr>
              <a:t>There are 7000 chemicals in SHS. </a:t>
            </a:r>
          </a:p>
          <a:p>
            <a:endParaRPr lang="en-US" sz="2400" dirty="0">
              <a:latin typeface="Linux Libertine" panose="020005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Linux Libertine" panose="02000503000000000000" pitchFamily="2" charset="0"/>
              </a:rPr>
              <a:t>Health risks include lung cancers, coronary heart disease, stroke, chronic obstructive pulmonary disease, oral and pancreatic cancer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9686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6392</TotalTime>
  <Words>680</Words>
  <Application>Microsoft Macintosh PowerPoint</Application>
  <PresentationFormat>On-screen Show (4:3)</PresentationFormat>
  <Paragraphs>112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SimSun</vt:lpstr>
      <vt:lpstr>Arial</vt:lpstr>
      <vt:lpstr>Calibri</vt:lpstr>
      <vt:lpstr>Georgia</vt:lpstr>
      <vt:lpstr>Linux Libertine</vt:lpstr>
      <vt:lpstr>Linux Libertine C</vt:lpstr>
      <vt:lpstr>Wingdings</vt:lpstr>
      <vt:lpstr>Tema de Office</vt:lpstr>
      <vt:lpstr>Exposure to Secondhand Tobacco Smoke:  Experiences from Bangladesh</vt:lpstr>
      <vt:lpstr>Presentation Overview</vt:lpstr>
      <vt:lpstr>Tobacco use in Bangladesh </vt:lpstr>
      <vt:lpstr>Tobacco consumption in Bangladesh (2009 and 2017)</vt:lpstr>
      <vt:lpstr> Framework Convention on Tobacco Control (FCTC)</vt:lpstr>
      <vt:lpstr>Supply reduction …</vt:lpstr>
      <vt:lpstr>Tobacco control laws in Bangladesh</vt:lpstr>
      <vt:lpstr>Major achievements</vt:lpstr>
      <vt:lpstr>What is second-hand smoke (SHS)? </vt:lpstr>
      <vt:lpstr>Exposure to SHS: GATS 2017</vt:lpstr>
      <vt:lpstr>Study experiences</vt:lpstr>
      <vt:lpstr>Study experiences</vt:lpstr>
      <vt:lpstr>Study experiences</vt:lpstr>
      <vt:lpstr>Policy Implications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Bangladesh Flagship Course on Health Systems Strengthening and Universal Health Coverage   Designing Health Benefits Packages:  Tools for choosing which services to cover and provide, and the implications for UHC</dc:title>
  <dc:creator>Ricardo bitran</dc:creator>
  <cp:lastModifiedBy>Rumana Huque</cp:lastModifiedBy>
  <cp:revision>203</cp:revision>
  <dcterms:created xsi:type="dcterms:W3CDTF">2016-05-06T16:38:55Z</dcterms:created>
  <dcterms:modified xsi:type="dcterms:W3CDTF">2020-02-26T02:12:26Z</dcterms:modified>
</cp:coreProperties>
</file>