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11" r:id="rId3"/>
    <p:sldId id="312" r:id="rId4"/>
    <p:sldId id="313" r:id="rId5"/>
    <p:sldId id="314" r:id="rId6"/>
    <p:sldId id="272" r:id="rId7"/>
    <p:sldId id="296" r:id="rId8"/>
    <p:sldId id="297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5" r:id="rId17"/>
    <p:sldId id="307" r:id="rId18"/>
    <p:sldId id="308" r:id="rId19"/>
    <p:sldId id="309" r:id="rId20"/>
    <p:sldId id="310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29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FC346-FC19-46C6-B346-4E7A65F71E5C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05AB8-0BAB-479A-A80C-670F5B8D1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5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524000" y="1122363"/>
            <a:ext cx="9144000" cy="4466907"/>
          </a:xfrm>
          <a:prstGeom prst="rect">
            <a:avLst/>
          </a:prstGeom>
          <a:solidFill>
            <a:srgbClr val="A0293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461452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Dr</a:t>
            </a:r>
            <a:r>
              <a:rPr lang="en-US" dirty="0"/>
              <a:t> Yasar Yousafzai</a:t>
            </a:r>
          </a:p>
          <a:p>
            <a:r>
              <a:rPr lang="en-US" dirty="0"/>
              <a:t>Assistant Professor,</a:t>
            </a:r>
          </a:p>
          <a:p>
            <a:r>
              <a:rPr lang="en-US" dirty="0"/>
              <a:t>Institute of Basic Medical Sciences,</a:t>
            </a:r>
          </a:p>
          <a:p>
            <a:r>
              <a:rPr lang="en-US" dirty="0"/>
              <a:t>Khyber Medical University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9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1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2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24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67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60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7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6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2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92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63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306782" y="22222"/>
            <a:ext cx="9885217" cy="1120776"/>
          </a:xfrm>
          <a:prstGeom prst="rect">
            <a:avLst/>
          </a:prstGeom>
          <a:solidFill>
            <a:srgbClr val="A0293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9129" y="63787"/>
            <a:ext cx="8967953" cy="1037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424" y="6356350"/>
            <a:ext cx="2240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AC19-4B5B-451A-BE55-D78CDFAD92F8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527B9-D62D-425A-AC06-0A70E70F53D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3" descr="C:\Users\0915276y\Desktop\KMU-Peshawar-Merit-List-2015-MBBS-BDS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23" y="146913"/>
            <a:ext cx="1824608" cy="112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6924" y="0"/>
            <a:ext cx="398319" cy="6858000"/>
          </a:xfrm>
          <a:prstGeom prst="rect">
            <a:avLst/>
          </a:prstGeom>
          <a:solidFill>
            <a:srgbClr val="A0293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2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Khyber Pakhtunkhwa Public Heath Reference Laboratory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61530"/>
            <a:ext cx="9144000" cy="1461452"/>
          </a:xfrm>
        </p:spPr>
        <p:txBody>
          <a:bodyPr>
            <a:normAutofit/>
          </a:bodyPr>
          <a:lstStyle/>
          <a:p>
            <a:r>
              <a:rPr lang="en-GB" sz="1800" dirty="0"/>
              <a:t>Dr </a:t>
            </a:r>
            <a:r>
              <a:rPr lang="en-GB" sz="1800" dirty="0" err="1"/>
              <a:t>Shaheen</a:t>
            </a:r>
            <a:r>
              <a:rPr lang="en-GB" sz="1800" dirty="0"/>
              <a:t> Afridi</a:t>
            </a:r>
          </a:p>
          <a:p>
            <a:r>
              <a:rPr lang="en-GB" sz="1800" dirty="0"/>
              <a:t>Director Public Health,</a:t>
            </a:r>
          </a:p>
          <a:p>
            <a:r>
              <a:rPr lang="en-GB" sz="1800" dirty="0"/>
              <a:t>Department of Health,</a:t>
            </a:r>
          </a:p>
          <a:p>
            <a:r>
              <a:rPr lang="en-GB" sz="1800" dirty="0"/>
              <a:t>Khyber Pakhtunkhwa</a:t>
            </a:r>
          </a:p>
        </p:txBody>
      </p:sp>
      <p:pic>
        <p:nvPicPr>
          <p:cNvPr id="5" name="Picture 4" descr="A drawing of a cartoon character&#13;&#10;&#13;&#10;Description automatically generated">
            <a:extLst>
              <a:ext uri="{FF2B5EF4-FFF2-40B4-BE49-F238E27FC236}">
                <a16:creationId xmlns:a16="http://schemas.microsoft.com/office/drawing/2014/main" id="{3BBA14EF-0405-CA4A-9FD3-A8F2915E8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372" y="1163341"/>
            <a:ext cx="1590424" cy="9608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658673-FF8E-5441-AE8B-F19B89B73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72" y="4238057"/>
            <a:ext cx="1236492" cy="12364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0DA024-33CF-B64C-AEA4-DE1B03624A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72" y="1178635"/>
            <a:ext cx="1078523" cy="11177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9DF7347-27EF-6D4D-AF60-1C9E13A87F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300" y="4560149"/>
            <a:ext cx="17907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11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33 samples received</a:t>
            </a:r>
          </a:p>
          <a:p>
            <a:pPr lvl="1"/>
            <a:r>
              <a:rPr lang="en-US" dirty="0"/>
              <a:t>3 From district </a:t>
            </a:r>
            <a:r>
              <a:rPr lang="en-US" dirty="0" err="1"/>
              <a:t>Nowshehra</a:t>
            </a:r>
            <a:r>
              <a:rPr lang="en-US" dirty="0"/>
              <a:t>, 30 from Peshawar (BHU </a:t>
            </a:r>
            <a:r>
              <a:rPr lang="en-US" dirty="0" err="1"/>
              <a:t>Sarband</a:t>
            </a:r>
            <a:r>
              <a:rPr lang="en-US" dirty="0"/>
              <a:t>, KTH, Kuwait TH)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90423"/>
              </p:ext>
            </p:extLst>
          </p:nvPr>
        </p:nvGraphicFramePr>
        <p:xfrm>
          <a:off x="920994" y="2907140"/>
          <a:ext cx="4483343" cy="3563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7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937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37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Age of The patients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874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N= 33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43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33.16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43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Std. Deviation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16.038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43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Minimum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43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Maximum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33725"/>
            <a:ext cx="465709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14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test requests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069" y="1369219"/>
            <a:ext cx="3679794" cy="303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30421"/>
              </p:ext>
            </p:extLst>
          </p:nvPr>
        </p:nvGraphicFramePr>
        <p:xfrm>
          <a:off x="4447212" y="1656681"/>
          <a:ext cx="4075467" cy="24346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7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885"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Tests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CONGO PCR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8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IgM</a:t>
                      </a:r>
                      <a:r>
                        <a:rPr lang="en-US" sz="1800" dirty="0">
                          <a:effectLst/>
                        </a:rPr>
                        <a:t> ELISA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8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IgM ELISA/PCR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8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IgM/NS1 ELISA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8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IgM/NS1 ELISA/PCR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8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PCR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8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86313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1482" y="4545379"/>
            <a:ext cx="10515600" cy="1848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started receiving Congo and </a:t>
            </a:r>
            <a:r>
              <a:rPr lang="en-US" dirty="0" err="1"/>
              <a:t>Ricketsia</a:t>
            </a:r>
            <a:r>
              <a:rPr lang="en-US" dirty="0"/>
              <a:t> samples as well. </a:t>
            </a:r>
          </a:p>
          <a:p>
            <a:r>
              <a:rPr lang="en-US" dirty="0"/>
              <a:t>These were dispatched to NIH in triple packs – packing practice, patient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6313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Dengue </a:t>
            </a:r>
            <a:r>
              <a:rPr lang="en-US" dirty="0" err="1"/>
              <a:t>IgM</a:t>
            </a:r>
            <a:r>
              <a:rPr lang="en-US" dirty="0"/>
              <a:t> ELISA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55677" cy="4351338"/>
          </a:xfrm>
        </p:spPr>
        <p:txBody>
          <a:bodyPr/>
          <a:lstStyle/>
          <a:p>
            <a:r>
              <a:rPr lang="en-US" dirty="0"/>
              <a:t>23 requests – 7 positive for </a:t>
            </a:r>
            <a:r>
              <a:rPr lang="en-US" dirty="0" err="1"/>
              <a:t>IgM</a:t>
            </a:r>
            <a:endParaRPr lang="en-US" dirty="0"/>
          </a:p>
          <a:p>
            <a:r>
              <a:rPr lang="en-US" dirty="0"/>
              <a:t>Kit positive control issues</a:t>
            </a:r>
          </a:p>
          <a:p>
            <a:r>
              <a:rPr lang="en-US" dirty="0"/>
              <a:t>Batch processing – Thrift </a:t>
            </a:r>
            <a:r>
              <a:rPr lang="en-US" dirty="0" err="1"/>
              <a:t>vs</a:t>
            </a:r>
            <a:r>
              <a:rPr lang="en-US" dirty="0"/>
              <a:t> quick turnaround time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r="26555"/>
          <a:stretch/>
        </p:blipFill>
        <p:spPr bwMode="auto">
          <a:xfrm>
            <a:off x="7310584" y="1825625"/>
            <a:ext cx="370910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209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Dengue NS1 results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r="33613"/>
          <a:stretch/>
        </p:blipFill>
        <p:spPr bwMode="auto">
          <a:xfrm>
            <a:off x="8242576" y="1696671"/>
            <a:ext cx="360945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74043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Total requested 15 – 3 positive 12 negative</a:t>
            </a:r>
          </a:p>
          <a:p>
            <a:r>
              <a:rPr lang="en-US" dirty="0"/>
              <a:t>Batch processing – thrift </a:t>
            </a:r>
            <a:r>
              <a:rPr lang="en-US" dirty="0" err="1"/>
              <a:t>vs</a:t>
            </a:r>
            <a:r>
              <a:rPr lang="en-US" dirty="0"/>
              <a:t> turnaround time</a:t>
            </a:r>
          </a:p>
        </p:txBody>
      </p:sp>
    </p:spTree>
    <p:extLst>
      <p:ext uri="{BB962C8B-B14F-4D97-AF65-F5344CB8AC3E}">
        <p14:creationId xmlns:p14="http://schemas.microsoft.com/office/powerpoint/2010/main" val="765974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Dengue </a:t>
            </a:r>
            <a:r>
              <a:rPr lang="en-US" dirty="0" err="1"/>
              <a:t>qPCR</a:t>
            </a:r>
            <a:r>
              <a:rPr lang="en-US" dirty="0"/>
              <a:t>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samples tested (8)</a:t>
            </a:r>
          </a:p>
          <a:p>
            <a:r>
              <a:rPr lang="en-US" dirty="0"/>
              <a:t>1 positive for serotype 3 </a:t>
            </a:r>
          </a:p>
          <a:p>
            <a:r>
              <a:rPr lang="en-US" dirty="0"/>
              <a:t>Samples sent to NIH for confirmation</a:t>
            </a:r>
          </a:p>
          <a:p>
            <a:r>
              <a:rPr lang="en-US" dirty="0"/>
              <a:t>No confirmation yet</a:t>
            </a:r>
          </a:p>
        </p:txBody>
      </p:sp>
    </p:spTree>
    <p:extLst>
      <p:ext uri="{BB962C8B-B14F-4D97-AF65-F5344CB8AC3E}">
        <p14:creationId xmlns:p14="http://schemas.microsoft.com/office/powerpoint/2010/main" val="1879768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Turnaround times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441552"/>
              </p:ext>
            </p:extLst>
          </p:nvPr>
        </p:nvGraphicFramePr>
        <p:xfrm>
          <a:off x="6833088" y="1629325"/>
          <a:ext cx="4045927" cy="3235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9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356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Statistics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263">
                <a:tc grid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Processing time audited in days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56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Valid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Missing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356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356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Std. Deviation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356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Minimum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356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Maximum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550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successfully tested. No sample was lost, broken, or sent to wrong laboratory</a:t>
            </a:r>
          </a:p>
          <a:p>
            <a:r>
              <a:rPr lang="en-US" dirty="0"/>
              <a:t>SOPs designed and implemented</a:t>
            </a:r>
          </a:p>
          <a:p>
            <a:r>
              <a:rPr lang="en-US" dirty="0"/>
              <a:t>Waste management system started</a:t>
            </a:r>
          </a:p>
          <a:p>
            <a:r>
              <a:rPr lang="en-US" dirty="0"/>
              <a:t>Equipment tested </a:t>
            </a:r>
          </a:p>
          <a:p>
            <a:r>
              <a:rPr lang="en-US" dirty="0"/>
              <a:t>Requirements for consumables identified</a:t>
            </a:r>
          </a:p>
          <a:p>
            <a:r>
              <a:rPr lang="en-US" dirty="0"/>
              <a:t>Dissemination of information regarding PHRL</a:t>
            </a:r>
          </a:p>
          <a:p>
            <a:r>
              <a:rPr lang="en-US" dirty="0"/>
              <a:t>Technicians knowledge and skills refreshed</a:t>
            </a:r>
          </a:p>
        </p:txBody>
      </p:sp>
    </p:spTree>
    <p:extLst>
      <p:ext uri="{BB962C8B-B14F-4D97-AF65-F5344CB8AC3E}">
        <p14:creationId xmlns:p14="http://schemas.microsoft.com/office/powerpoint/2010/main" val="316393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transport not yet uniform</a:t>
            </a:r>
          </a:p>
          <a:p>
            <a:r>
              <a:rPr lang="en-US" dirty="0"/>
              <a:t>Reception not yet complete</a:t>
            </a:r>
          </a:p>
          <a:p>
            <a:r>
              <a:rPr lang="en-US" dirty="0"/>
              <a:t>LMIS yet to be installed</a:t>
            </a:r>
          </a:p>
          <a:p>
            <a:r>
              <a:rPr lang="en-US" dirty="0"/>
              <a:t>Dedicated staff yet to be hired</a:t>
            </a:r>
          </a:p>
          <a:p>
            <a:r>
              <a:rPr lang="en-US" dirty="0"/>
              <a:t>Supply chain of consumables is not smooth</a:t>
            </a:r>
          </a:p>
          <a:p>
            <a:r>
              <a:rPr lang="en-US" dirty="0"/>
              <a:t>Incomplete request forms</a:t>
            </a:r>
          </a:p>
          <a:p>
            <a:r>
              <a:rPr lang="en-US" dirty="0"/>
              <a:t>Patient traffic in KMU</a:t>
            </a:r>
          </a:p>
        </p:txBody>
      </p:sp>
    </p:spTree>
    <p:extLst>
      <p:ext uri="{BB962C8B-B14F-4D97-AF65-F5344CB8AC3E}">
        <p14:creationId xmlns:p14="http://schemas.microsoft.com/office/powerpoint/2010/main" val="3910216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Skills can be applied for other tests as well</a:t>
            </a:r>
          </a:p>
          <a:p>
            <a:r>
              <a:rPr lang="en-US" dirty="0"/>
              <a:t>Lays out a platform for outbreak investigation</a:t>
            </a:r>
          </a:p>
          <a:p>
            <a:r>
              <a:rPr lang="en-US" dirty="0"/>
              <a:t>Better preparedness before the next outbreak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7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Doctors and staff may lose motivation</a:t>
            </a:r>
          </a:p>
        </p:txBody>
      </p:sp>
    </p:spTree>
    <p:extLst>
      <p:ext uri="{BB962C8B-B14F-4D97-AF65-F5344CB8AC3E}">
        <p14:creationId xmlns:p14="http://schemas.microsoft.com/office/powerpoint/2010/main" val="171757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52BD-DA7C-9F45-979A-8C55499D0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809FE-0E4E-C24A-B8D2-01E301CFB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cater the public health needs of the provinces, the need for provincial Public health labs was recognized.</a:t>
            </a:r>
          </a:p>
          <a:p>
            <a:endParaRPr lang="en-US" dirty="0"/>
          </a:p>
          <a:p>
            <a:r>
              <a:rPr lang="en-US" dirty="0"/>
              <a:t>Such a laboratory would perform testing for diseases of public health importance, liaise with health department for prevention, surveillance and control of notifiable diseases.</a:t>
            </a:r>
          </a:p>
          <a:p>
            <a:endParaRPr lang="en-US" dirty="0"/>
          </a:p>
          <a:p>
            <a:r>
              <a:rPr lang="en-US" dirty="0"/>
              <a:t>One of the features of this lab would be to integrate with IDSR and provide real-time communication with the health workers.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67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LMIS</a:t>
            </a:r>
          </a:p>
          <a:p>
            <a:r>
              <a:rPr lang="en-US" dirty="0"/>
              <a:t>Courier contracts</a:t>
            </a:r>
          </a:p>
          <a:p>
            <a:r>
              <a:rPr lang="en-US" dirty="0"/>
              <a:t>Staff</a:t>
            </a:r>
          </a:p>
          <a:p>
            <a:r>
              <a:rPr lang="en-US" dirty="0"/>
              <a:t>Supply chain and </a:t>
            </a:r>
            <a:r>
              <a:rPr lang="en-US"/>
              <a:t>inventory management</a:t>
            </a:r>
          </a:p>
        </p:txBody>
      </p:sp>
    </p:spTree>
    <p:extLst>
      <p:ext uri="{BB962C8B-B14F-4D97-AF65-F5344CB8AC3E}">
        <p14:creationId xmlns:p14="http://schemas.microsoft.com/office/powerpoint/2010/main" val="3438143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2AEB-9FFC-F94D-9943-615D3248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62234-D4FB-F945-BB6C-8BD98C500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Equipment is installed</a:t>
            </a:r>
            <a:endParaRPr lang="en-US" dirty="0"/>
          </a:p>
          <a:p>
            <a:pPr lvl="0"/>
            <a:r>
              <a:rPr lang="en-GB" dirty="0"/>
              <a:t>Rest of the equipment will come. Issue of one vendor. Dr Faheem Solved it.</a:t>
            </a:r>
            <a:endParaRPr lang="en-US" dirty="0"/>
          </a:p>
          <a:p>
            <a:pPr lvl="0"/>
            <a:r>
              <a:rPr lang="en-GB" dirty="0"/>
              <a:t>Certain reagents from NIH requested. Assured that they will come.</a:t>
            </a:r>
            <a:endParaRPr lang="en-US" dirty="0"/>
          </a:p>
          <a:p>
            <a:pPr lvl="0"/>
            <a:r>
              <a:rPr lang="en-GB" dirty="0"/>
              <a:t>ED NIH visited our lab and was happy with the way things are moving.</a:t>
            </a:r>
            <a:endParaRPr lang="en-US" dirty="0"/>
          </a:p>
          <a:p>
            <a:pPr lvl="0"/>
            <a:r>
              <a:rPr lang="en-GB" dirty="0"/>
              <a:t>Received training in Dengue Management, Biosafety and Biosecurity</a:t>
            </a:r>
            <a:endParaRPr lang="en-US" dirty="0"/>
          </a:p>
          <a:p>
            <a:pPr lvl="0"/>
            <a:r>
              <a:rPr lang="en-GB" dirty="0"/>
              <a:t>Would soon start recruiting staff for KP-PHRL</a:t>
            </a:r>
            <a:endParaRPr lang="en-US" dirty="0"/>
          </a:p>
          <a:p>
            <a:pPr lvl="0"/>
            <a:r>
              <a:rPr lang="en-GB" dirty="0"/>
              <a:t>Dengue exercise</a:t>
            </a:r>
            <a:endParaRPr lang="en-US" dirty="0"/>
          </a:p>
          <a:p>
            <a:pPr lvl="0"/>
            <a:r>
              <a:rPr lang="en-GB" dirty="0"/>
              <a:t>LIMS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33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2AEB-9FFC-F94D-9943-615D3248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25C68C-46B0-6F4F-BE53-B8766FB4B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679673"/>
              </p:ext>
            </p:extLst>
          </p:nvPr>
        </p:nvGraphicFramePr>
        <p:xfrm>
          <a:off x="2939143" y="63787"/>
          <a:ext cx="5758543" cy="7122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358">
                  <a:extLst>
                    <a:ext uri="{9D8B030D-6E8A-4147-A177-3AD203B41FA5}">
                      <a16:colId xmlns:a16="http://schemas.microsoft.com/office/drawing/2014/main" val="1092975203"/>
                    </a:ext>
                  </a:extLst>
                </a:gridCol>
                <a:gridCol w="2606892">
                  <a:extLst>
                    <a:ext uri="{9D8B030D-6E8A-4147-A177-3AD203B41FA5}">
                      <a16:colId xmlns:a16="http://schemas.microsoft.com/office/drawing/2014/main" val="2402239915"/>
                    </a:ext>
                  </a:extLst>
                </a:gridCol>
                <a:gridCol w="1023294">
                  <a:extLst>
                    <a:ext uri="{9D8B030D-6E8A-4147-A177-3AD203B41FA5}">
                      <a16:colId xmlns:a16="http://schemas.microsoft.com/office/drawing/2014/main" val="1456679805"/>
                    </a:ext>
                  </a:extLst>
                </a:gridCol>
                <a:gridCol w="1147677">
                  <a:extLst>
                    <a:ext uri="{9D8B030D-6E8A-4147-A177-3AD203B41FA5}">
                      <a16:colId xmlns:a16="http://schemas.microsoft.com/office/drawing/2014/main" val="1666978101"/>
                    </a:ext>
                  </a:extLst>
                </a:gridCol>
                <a:gridCol w="655322">
                  <a:extLst>
                    <a:ext uri="{9D8B030D-6E8A-4147-A177-3AD203B41FA5}">
                      <a16:colId xmlns:a16="http://schemas.microsoft.com/office/drawing/2014/main" val="3508970844"/>
                    </a:ext>
                  </a:extLst>
                </a:gridCol>
              </a:tblGrid>
              <a:tr h="14982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PHRL Quotation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950155"/>
                  </a:ext>
                </a:extLst>
              </a:tr>
              <a:tr h="14982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General lab items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283355"/>
                  </a:ext>
                </a:extLst>
              </a:tr>
              <a:tr h="259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S.NO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Item Name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Unit Price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Quantity Required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Cost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446573650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Lab coats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979983125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WASTE BINS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3446726753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NEEDLE CUTTER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134043131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BLUE TIPS 1000/PACK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1257851222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PIPPETE 1 ML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771139105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RED TOP CONTAINER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234606701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GLOVES BOX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22275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626859823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TISSUE  ROLL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3445149625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PLASTIC GLOVES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126.5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3345697502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ETHANOL 2.5 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586321410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Plane tubes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879211622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EDTA TUBES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922563200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GEL TUBES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910580392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SAMPLE RACK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860674914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SANITIZER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26950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4225487793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SPILL KIT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23070196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DISINFECTANTS /ABSORBENTS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3545847958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Yellow tips 1000/pack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819632023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Cryo box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9240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802082689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Eppendroff tubes 1.5 ml 1000/box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1430082771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White tips (pcr tips) 1000/pack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11880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064624066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Falcon tubes 50 ml  20/pack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24956621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Falcon tubes stand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4019749636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Falcon tubes 15ml    20/pack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1336505512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Leishman stain commercially prepared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1155312735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METHANOL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536353306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SLIDE BOX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3574953264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SLIDE FOLDER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4192773286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SHAKER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19800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19800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1739049757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COVER SLIPS BOX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1357684264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CIDAR WOOD OIL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250000924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BLEACH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731856799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SYSMEX XP100 CONTROL  (HIGH, NORMAL)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1648273276"/>
                  </a:ext>
                </a:extLst>
              </a:tr>
              <a:tr h="132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STAINING RACK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1697189639"/>
                  </a:ext>
                </a:extLst>
              </a:tr>
              <a:tr h="13220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271169.5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9" marR="39929" marT="0" marB="0" anchor="b"/>
                </a:tc>
                <a:extLst>
                  <a:ext uri="{0D108BD9-81ED-4DB2-BD59-A6C34878D82A}">
                    <a16:rowId xmlns:a16="http://schemas.microsoft.com/office/drawing/2014/main" val="4095126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675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2AEB-9FFC-F94D-9943-615D3248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13DAB8-6910-964C-9C45-80161B5E15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608627"/>
              </p:ext>
            </p:extLst>
          </p:nvPr>
        </p:nvGraphicFramePr>
        <p:xfrm>
          <a:off x="859971" y="1371600"/>
          <a:ext cx="10722429" cy="4964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817">
                  <a:extLst>
                    <a:ext uri="{9D8B030D-6E8A-4147-A177-3AD203B41FA5}">
                      <a16:colId xmlns:a16="http://schemas.microsoft.com/office/drawing/2014/main" val="3674162001"/>
                    </a:ext>
                  </a:extLst>
                </a:gridCol>
                <a:gridCol w="4854044">
                  <a:extLst>
                    <a:ext uri="{9D8B030D-6E8A-4147-A177-3AD203B41FA5}">
                      <a16:colId xmlns:a16="http://schemas.microsoft.com/office/drawing/2014/main" val="2936185237"/>
                    </a:ext>
                  </a:extLst>
                </a:gridCol>
                <a:gridCol w="1905376">
                  <a:extLst>
                    <a:ext uri="{9D8B030D-6E8A-4147-A177-3AD203B41FA5}">
                      <a16:colId xmlns:a16="http://schemas.microsoft.com/office/drawing/2014/main" val="1723124695"/>
                    </a:ext>
                  </a:extLst>
                </a:gridCol>
                <a:gridCol w="2136980">
                  <a:extLst>
                    <a:ext uri="{9D8B030D-6E8A-4147-A177-3AD203B41FA5}">
                      <a16:colId xmlns:a16="http://schemas.microsoft.com/office/drawing/2014/main" val="3713091273"/>
                    </a:ext>
                  </a:extLst>
                </a:gridCol>
                <a:gridCol w="1220212">
                  <a:extLst>
                    <a:ext uri="{9D8B030D-6E8A-4147-A177-3AD203B41FA5}">
                      <a16:colId xmlns:a16="http://schemas.microsoft.com/office/drawing/2014/main" val="4276283316"/>
                    </a:ext>
                  </a:extLst>
                </a:gridCol>
              </a:tblGrid>
              <a:tr h="12410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Measels</a:t>
                      </a:r>
                      <a:r>
                        <a:rPr lang="en-US" sz="2800" dirty="0">
                          <a:effectLst/>
                        </a:rPr>
                        <a:t> Elisa kit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53900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N/A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53900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66699929"/>
                  </a:ext>
                </a:extLst>
              </a:tr>
              <a:tr h="12410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RNA extraction kit 250 preps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93500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93500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5836890"/>
                  </a:ext>
                </a:extLst>
              </a:tr>
              <a:tr h="12410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DNA Extraction kit 250 preps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132000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132000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9956958"/>
                  </a:ext>
                </a:extLst>
              </a:tr>
              <a:tr h="12410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CENTRIFUGE MINI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16500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16500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30859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032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2AEB-9FFC-F94D-9943-615D3248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43E286-691E-A348-94B7-1F157E7AEA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310138"/>
              </p:ext>
            </p:extLst>
          </p:nvPr>
        </p:nvGraphicFramePr>
        <p:xfrm>
          <a:off x="1875970" y="2084567"/>
          <a:ext cx="9173030" cy="3465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76">
                  <a:extLst>
                    <a:ext uri="{9D8B030D-6E8A-4147-A177-3AD203B41FA5}">
                      <a16:colId xmlns:a16="http://schemas.microsoft.com/office/drawing/2014/main" val="4287385826"/>
                    </a:ext>
                  </a:extLst>
                </a:gridCol>
                <a:gridCol w="4152630">
                  <a:extLst>
                    <a:ext uri="{9D8B030D-6E8A-4147-A177-3AD203B41FA5}">
                      <a16:colId xmlns:a16="http://schemas.microsoft.com/office/drawing/2014/main" val="2622972862"/>
                    </a:ext>
                  </a:extLst>
                </a:gridCol>
                <a:gridCol w="1630047">
                  <a:extLst>
                    <a:ext uri="{9D8B030D-6E8A-4147-A177-3AD203B41FA5}">
                      <a16:colId xmlns:a16="http://schemas.microsoft.com/office/drawing/2014/main" val="1303150279"/>
                    </a:ext>
                  </a:extLst>
                </a:gridCol>
                <a:gridCol w="1828185">
                  <a:extLst>
                    <a:ext uri="{9D8B030D-6E8A-4147-A177-3AD203B41FA5}">
                      <a16:colId xmlns:a16="http://schemas.microsoft.com/office/drawing/2014/main" val="3346735141"/>
                    </a:ext>
                  </a:extLst>
                </a:gridCol>
                <a:gridCol w="1043892">
                  <a:extLst>
                    <a:ext uri="{9D8B030D-6E8A-4147-A177-3AD203B41FA5}">
                      <a16:colId xmlns:a16="http://schemas.microsoft.com/office/drawing/2014/main" val="1063837339"/>
                    </a:ext>
                  </a:extLst>
                </a:gridCol>
              </a:tblGrid>
              <a:tr h="36368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Furniture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599862"/>
                  </a:ext>
                </a:extLst>
              </a:tr>
              <a:tr h="669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S.NO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Item Name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Unit Price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Quantity Required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Cost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8314158"/>
                  </a:ext>
                </a:extLst>
              </a:tr>
              <a:tr h="3636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CHAIRS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90752273"/>
                  </a:ext>
                </a:extLst>
              </a:tr>
              <a:tr h="3409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Cabinets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87480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96179671"/>
                  </a:ext>
                </a:extLst>
              </a:tr>
              <a:tr h="3409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PHELBOTOMY CHAIR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16500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1187574"/>
                  </a:ext>
                </a:extLst>
              </a:tr>
              <a:tr h="3409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Stools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900000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1664476"/>
                  </a:ext>
                </a:extLst>
              </a:tr>
              <a:tr h="340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Manager table and chair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135000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83483700"/>
                  </a:ext>
                </a:extLst>
              </a:tr>
              <a:tr h="3409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TRANSPORT TROLLY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238719"/>
                  </a:ext>
                </a:extLst>
              </a:tr>
              <a:tr h="36368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1165480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212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997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9D68-DAA5-624A-97A2-78CB76C88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EF23B4-804F-EF47-B476-663DB4268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786278"/>
              </p:ext>
            </p:extLst>
          </p:nvPr>
        </p:nvGraphicFramePr>
        <p:xfrm>
          <a:off x="984738" y="1505243"/>
          <a:ext cx="10162231" cy="5167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166">
                  <a:extLst>
                    <a:ext uri="{9D8B030D-6E8A-4147-A177-3AD203B41FA5}">
                      <a16:colId xmlns:a16="http://schemas.microsoft.com/office/drawing/2014/main" val="1148431083"/>
                    </a:ext>
                  </a:extLst>
                </a:gridCol>
                <a:gridCol w="4600442">
                  <a:extLst>
                    <a:ext uri="{9D8B030D-6E8A-4147-A177-3AD203B41FA5}">
                      <a16:colId xmlns:a16="http://schemas.microsoft.com/office/drawing/2014/main" val="3381469838"/>
                    </a:ext>
                  </a:extLst>
                </a:gridCol>
                <a:gridCol w="1805829">
                  <a:extLst>
                    <a:ext uri="{9D8B030D-6E8A-4147-A177-3AD203B41FA5}">
                      <a16:colId xmlns:a16="http://schemas.microsoft.com/office/drawing/2014/main" val="3109615471"/>
                    </a:ext>
                  </a:extLst>
                </a:gridCol>
                <a:gridCol w="1298568">
                  <a:extLst>
                    <a:ext uri="{9D8B030D-6E8A-4147-A177-3AD203B41FA5}">
                      <a16:colId xmlns:a16="http://schemas.microsoft.com/office/drawing/2014/main" val="1765746976"/>
                    </a:ext>
                  </a:extLst>
                </a:gridCol>
                <a:gridCol w="1883226">
                  <a:extLst>
                    <a:ext uri="{9D8B030D-6E8A-4147-A177-3AD203B41FA5}">
                      <a16:colId xmlns:a16="http://schemas.microsoft.com/office/drawing/2014/main" val="1544805654"/>
                    </a:ext>
                  </a:extLst>
                </a:gridCol>
              </a:tblGrid>
              <a:tr h="45697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Electricals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796063"/>
                  </a:ext>
                </a:extLst>
              </a:tr>
              <a:tr h="841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S.NO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Item Name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Unit Price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Quantity Required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 Cost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31121495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N/A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N/A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79576629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Printer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N/A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N/A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79439667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PHOTO COPY MACHINE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N/A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N/A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3189697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UPS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16500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82500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69314503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EXTENSION BOARD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440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3080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1673744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Airconditioners (1.5 ton)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110000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550000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41227147"/>
                  </a:ext>
                </a:extLst>
              </a:tr>
              <a:tr h="4569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635580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4117209"/>
                  </a:ext>
                </a:extLst>
              </a:tr>
              <a:tr h="84155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Grand total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2368129.5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1102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418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4DCF-49CC-DA4B-8C58-18AEC825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group of people posing for a photo&#13;&#10;&#13;&#10;Description automatically generated">
            <a:extLst>
              <a:ext uri="{FF2B5EF4-FFF2-40B4-BE49-F238E27FC236}">
                <a16:creationId xmlns:a16="http://schemas.microsoft.com/office/drawing/2014/main" id="{B62941CC-DFCB-0041-8BCD-3D6D8656CD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159794"/>
            <a:ext cx="6553200" cy="3683000"/>
          </a:xfrm>
        </p:spPr>
      </p:pic>
    </p:spTree>
    <p:extLst>
      <p:ext uri="{BB962C8B-B14F-4D97-AF65-F5344CB8AC3E}">
        <p14:creationId xmlns:p14="http://schemas.microsoft.com/office/powerpoint/2010/main" val="2470807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8BFA-AA01-384B-9164-E2270936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for LIMS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11B8C-EDF9-F24F-BFB7-063FC30C2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to NIH for LIMS </a:t>
            </a:r>
            <a:r>
              <a:rPr lang="en-US" dirty="0" err="1"/>
              <a:t>assessmsent</a:t>
            </a:r>
            <a:endParaRPr lang="en-US" dirty="0"/>
          </a:p>
          <a:p>
            <a:r>
              <a:rPr lang="en-US" dirty="0"/>
              <a:t>Visit of </a:t>
            </a:r>
            <a:r>
              <a:rPr lang="en-US" dirty="0" err="1"/>
              <a:t>Mr</a:t>
            </a:r>
            <a:r>
              <a:rPr lang="en-US" dirty="0"/>
              <a:t> Ali and team to KMU</a:t>
            </a:r>
          </a:p>
          <a:p>
            <a:r>
              <a:rPr lang="en-US" dirty="0"/>
              <a:t>Visit of </a:t>
            </a:r>
            <a:r>
              <a:rPr lang="en-US" dirty="0" err="1"/>
              <a:t>Mr</a:t>
            </a:r>
            <a:r>
              <a:rPr lang="en-US" dirty="0"/>
              <a:t> Ali’s technical team to KMU</a:t>
            </a:r>
          </a:p>
        </p:txBody>
      </p:sp>
    </p:spTree>
    <p:extLst>
      <p:ext uri="{BB962C8B-B14F-4D97-AF65-F5344CB8AC3E}">
        <p14:creationId xmlns:p14="http://schemas.microsoft.com/office/powerpoint/2010/main" val="4013216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9C40-DE5A-C04C-86EB-D3611296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A7C3B-08B8-5A44-8ECF-C218BD635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74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328D6-1FE6-4B04-BDF2-9227318E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44916-1686-47C8-8CBA-020438755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Yasar </a:t>
            </a:r>
            <a:r>
              <a:rPr lang="en-GB" dirty="0" err="1"/>
              <a:t>Yousafzai,Quratul</a:t>
            </a:r>
            <a:r>
              <a:rPr lang="en-GB" dirty="0"/>
              <a:t> Ain Wahid</a:t>
            </a:r>
            <a:r>
              <a:rPr lang="en-GB" baseline="30000" dirty="0"/>
              <a:t>3</a:t>
            </a:r>
            <a:r>
              <a:rPr lang="en-GB" dirty="0"/>
              <a:t>, </a:t>
            </a:r>
            <a:r>
              <a:rPr lang="en-GB" dirty="0" err="1"/>
              <a:t>Shahtaj</a:t>
            </a:r>
            <a:r>
              <a:rPr lang="en-GB" dirty="0"/>
              <a:t> </a:t>
            </a:r>
            <a:r>
              <a:rPr lang="en-GB" dirty="0" err="1"/>
              <a:t>KhanAwal</a:t>
            </a:r>
            <a:r>
              <a:rPr lang="en-GB" dirty="0"/>
              <a:t> Meer</a:t>
            </a:r>
            <a:r>
              <a:rPr lang="en-GB" baseline="30000" dirty="0"/>
              <a:t>4</a:t>
            </a:r>
            <a:r>
              <a:rPr lang="en-GB" dirty="0"/>
              <a:t>, Arshad Khan</a:t>
            </a:r>
            <a:r>
              <a:rPr lang="en-GB" baseline="30000" dirty="0"/>
              <a:t>5</a:t>
            </a:r>
            <a:r>
              <a:rPr lang="en-GB" dirty="0"/>
              <a:t>, </a:t>
            </a:r>
            <a:r>
              <a:rPr lang="en-GB" dirty="0" err="1"/>
              <a:t>Tehmina</a:t>
            </a:r>
            <a:r>
              <a:rPr lang="en-GB" dirty="0"/>
              <a:t> Jalil</a:t>
            </a:r>
            <a:r>
              <a:rPr lang="en-GB" baseline="30000" dirty="0"/>
              <a:t>4</a:t>
            </a:r>
            <a:r>
              <a:rPr lang="en-GB" dirty="0"/>
              <a:t>, Asif Ali</a:t>
            </a:r>
            <a:r>
              <a:rPr lang="en-GB" baseline="30000" dirty="0"/>
              <a:t>1,3</a:t>
            </a:r>
            <a:r>
              <a:rPr lang="en-GB" dirty="0"/>
              <a:t>, Sadia Fatima</a:t>
            </a:r>
            <a:r>
              <a:rPr lang="en-GB" baseline="30000" dirty="0"/>
              <a:t>1</a:t>
            </a:r>
            <a:r>
              <a:rPr lang="en-GB" dirty="0"/>
              <a:t>, </a:t>
            </a:r>
            <a:r>
              <a:rPr lang="en-GB" dirty="0" err="1"/>
              <a:t>Fazle</a:t>
            </a:r>
            <a:r>
              <a:rPr lang="en-GB" dirty="0"/>
              <a:t> </a:t>
            </a:r>
            <a:r>
              <a:rPr lang="en-GB" dirty="0" err="1"/>
              <a:t>Raziq</a:t>
            </a:r>
            <a:endParaRPr lang="en-GB" dirty="0"/>
          </a:p>
          <a:p>
            <a:r>
              <a:rPr lang="en-GB" baseline="30000" dirty="0"/>
              <a:t>1</a:t>
            </a:r>
            <a:r>
              <a:rPr lang="en-GB" dirty="0"/>
              <a:t>Institute of Basic Medical Sciences, Khyber Medical University. </a:t>
            </a:r>
          </a:p>
          <a:p>
            <a:r>
              <a:rPr lang="en-GB" baseline="30000" dirty="0"/>
              <a:t>2</a:t>
            </a:r>
            <a:r>
              <a:rPr lang="en-GB" dirty="0"/>
              <a:t>Institute of Infection, Immunity and Inflammation, University of Glasgow.</a:t>
            </a:r>
          </a:p>
          <a:p>
            <a:r>
              <a:rPr lang="en-GB" baseline="30000" dirty="0"/>
              <a:t>3</a:t>
            </a:r>
            <a:r>
              <a:rPr lang="en-GB" dirty="0"/>
              <a:t>Institute of Cancer Sciences, University of Glasgow.</a:t>
            </a:r>
          </a:p>
          <a:p>
            <a:r>
              <a:rPr lang="en-GB" baseline="30000" dirty="0"/>
              <a:t>4</a:t>
            </a:r>
            <a:r>
              <a:rPr lang="en-GB" dirty="0"/>
              <a:t>Department of Pathology, Khyber Girls Medical College.</a:t>
            </a:r>
          </a:p>
          <a:p>
            <a:r>
              <a:rPr lang="en-GB" baseline="30000" dirty="0"/>
              <a:t>5</a:t>
            </a:r>
            <a:r>
              <a:rPr lang="en-GB" dirty="0"/>
              <a:t>Department of Haematology, Rehman Medical Institute.</a:t>
            </a:r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7743AE16-3EB3-45B1-A5AF-EA2EC1DA1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596" y="5658200"/>
            <a:ext cx="1761835" cy="1037525"/>
          </a:xfrm>
          <a:prstGeom prst="rect">
            <a:avLst/>
          </a:prstGeom>
        </p:spPr>
      </p:pic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CB2CA915-F8D8-4571-8A75-D7C890CA6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31" y="5814739"/>
            <a:ext cx="1610679" cy="839756"/>
          </a:xfrm>
          <a:prstGeom prst="rect">
            <a:avLst/>
          </a:prstGeom>
        </p:spPr>
      </p:pic>
      <p:pic>
        <p:nvPicPr>
          <p:cNvPr id="1026" name="Picture 2" descr="KGMC">
            <a:extLst>
              <a:ext uri="{FF2B5EF4-FFF2-40B4-BE49-F238E27FC236}">
                <a16:creationId xmlns:a16="http://schemas.microsoft.com/office/drawing/2014/main" id="{9E4B2561-C076-43FA-B4DC-577C33CF8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99" y="5616814"/>
            <a:ext cx="1146812" cy="114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MC Hayatabad Medical Complex">
            <a:extLst>
              <a:ext uri="{FF2B5EF4-FFF2-40B4-BE49-F238E27FC236}">
                <a16:creationId xmlns:a16="http://schemas.microsoft.com/office/drawing/2014/main" id="{F6C9B9FE-20BD-4EBA-BB5B-201148838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967" y="5949645"/>
            <a:ext cx="27051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09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B786-B405-B547-91F7-FABF2305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49CCB-5418-1145-9184-E3F0B790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mission of NIH, WHO, Health Department, and CDC visited various sites in KP for feasibility of KP Public Health Lab in 2016.</a:t>
            </a:r>
          </a:p>
          <a:p>
            <a:endParaRPr lang="en-US" dirty="0"/>
          </a:p>
          <a:p>
            <a:r>
              <a:rPr lang="en-US" dirty="0"/>
              <a:t>These sites included Hayatabad Medical Complex, Provincial TB lab, and Khyber Medical University</a:t>
            </a:r>
          </a:p>
          <a:p>
            <a:endParaRPr lang="en-US" dirty="0"/>
          </a:p>
          <a:p>
            <a:r>
              <a:rPr lang="en-US" dirty="0"/>
              <a:t>After detailed laboratory assessment, the team chose IBMS, KMU for establishments of KP-PHRL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2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186E9-09CA-8948-B2E8-069E823CE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97CA2-6740-304F-B720-8248ABBDD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tripartite MoU between department of health, NIH, and KMU was signed.</a:t>
            </a:r>
          </a:p>
          <a:p>
            <a:endParaRPr lang="en-US" dirty="0"/>
          </a:p>
          <a:p>
            <a:r>
              <a:rPr lang="en-US" dirty="0"/>
              <a:t>As part of the MoU, </a:t>
            </a:r>
          </a:p>
          <a:p>
            <a:pPr lvl="1"/>
            <a:r>
              <a:rPr lang="en-US" dirty="0"/>
              <a:t>KMU provided laboratory infrastructure, human resource </a:t>
            </a:r>
            <a:r>
              <a:rPr lang="en-US" dirty="0" err="1"/>
              <a:t>andshared</a:t>
            </a:r>
            <a:r>
              <a:rPr lang="en-US" dirty="0"/>
              <a:t> equipment (20 laboratory spaces spanning 10,000 square feet, 4 consultants and 6 technicians)</a:t>
            </a:r>
          </a:p>
          <a:p>
            <a:pPr lvl="1"/>
            <a:r>
              <a:rPr lang="en-US" dirty="0"/>
              <a:t>NIH provided equipment, consumables and reagents and training of the human resource</a:t>
            </a:r>
          </a:p>
          <a:p>
            <a:pPr lvl="1"/>
            <a:r>
              <a:rPr lang="en-US" dirty="0"/>
              <a:t>Health department provided the resources for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0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88304-30BB-7B40-8377-CC9E42ECA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7C5BA-54AB-0C48-86C8-5E1BBAADA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7911"/>
            <a:ext cx="10515600" cy="4351338"/>
          </a:xfrm>
        </p:spPr>
        <p:txBody>
          <a:bodyPr/>
          <a:lstStyle/>
          <a:p>
            <a:r>
              <a:rPr lang="en-US" dirty="0"/>
              <a:t>Department of Health also provided a grant-in-aid of 8 million PKR for renovation of the laboratory</a:t>
            </a:r>
          </a:p>
          <a:p>
            <a:r>
              <a:rPr lang="en-US" dirty="0"/>
              <a:t>The renovation work has nearly been completed and finishing work is remaining.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8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B7B4-38F4-46C1-9D8A-5EA7C2E51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129" y="63787"/>
            <a:ext cx="9482902" cy="1037648"/>
          </a:xfrm>
        </p:spPr>
        <p:txBody>
          <a:bodyPr>
            <a:normAutofit fontScale="90000"/>
          </a:bodyPr>
          <a:lstStyle/>
          <a:p>
            <a:r>
              <a:rPr lang="en-GB" dirty="0"/>
              <a:t>Laboratory systems validation pilot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3B752-A667-4F22-9ECA-9228D22A6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Before initiating the formal laboratory functions, it was decided to perform a pilot exercise to test </a:t>
            </a:r>
          </a:p>
          <a:p>
            <a:pPr lvl="1"/>
            <a:r>
              <a:rPr lang="en-GB" dirty="0"/>
              <a:t>Pre-analytical</a:t>
            </a:r>
          </a:p>
          <a:p>
            <a:pPr lvl="1"/>
            <a:r>
              <a:rPr lang="en-GB" dirty="0"/>
              <a:t>Analytical</a:t>
            </a:r>
          </a:p>
          <a:p>
            <a:pPr lvl="1"/>
            <a:r>
              <a:rPr lang="en-GB" dirty="0"/>
              <a:t>Post-analytical testing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8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have so far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Seven laboratories (routine haematology and chemistry, microbiology, NCD, Food and environment, Viral serology, molecular biology, and special pathogens and AST)</a:t>
            </a:r>
          </a:p>
          <a:p>
            <a:endParaRPr lang="en-US" dirty="0"/>
          </a:p>
          <a:p>
            <a:r>
              <a:rPr lang="en-US" dirty="0"/>
              <a:t>70 percent of equipment proposed for minimum function have arrived and installed.</a:t>
            </a:r>
          </a:p>
          <a:p>
            <a:endParaRPr lang="en-US" dirty="0"/>
          </a:p>
          <a:p>
            <a:r>
              <a:rPr lang="en-US" dirty="0"/>
              <a:t>This makes up most of viral serology and molecular biology laboratories.</a:t>
            </a:r>
          </a:p>
        </p:txBody>
      </p:sp>
    </p:spTree>
    <p:extLst>
      <p:ext uri="{BB962C8B-B14F-4D97-AF65-F5344CB8AC3E}">
        <p14:creationId xmlns:p14="http://schemas.microsoft.com/office/powerpoint/2010/main" val="228169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Keeping in view of the available equipment and training, we chose to test lab systems for dengue testing</a:t>
            </a:r>
          </a:p>
          <a:p>
            <a:pPr lvl="1"/>
            <a:r>
              <a:rPr lang="en-US" dirty="0"/>
              <a:t>Designed Dengue SOPs</a:t>
            </a:r>
          </a:p>
          <a:p>
            <a:pPr lvl="2"/>
            <a:r>
              <a:rPr lang="en-US" dirty="0"/>
              <a:t>Pre-analytical SOPs – collection, transport, request form</a:t>
            </a:r>
          </a:p>
          <a:p>
            <a:pPr lvl="2"/>
            <a:r>
              <a:rPr lang="en-US" dirty="0"/>
              <a:t>Analytics SOPs – Equipment logs, Worksheets</a:t>
            </a:r>
          </a:p>
          <a:p>
            <a:pPr lvl="2"/>
            <a:r>
              <a:rPr lang="en-US" dirty="0"/>
              <a:t>Post-analytics SOPs – reporting criteria</a:t>
            </a:r>
          </a:p>
        </p:txBody>
      </p:sp>
    </p:spTree>
    <p:extLst>
      <p:ext uri="{BB962C8B-B14F-4D97-AF65-F5344CB8AC3E}">
        <p14:creationId xmlns:p14="http://schemas.microsoft.com/office/powerpoint/2010/main" val="154352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CB4149-54E1-4814-BC6F-FEDE385F2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304" y="1328730"/>
            <a:ext cx="7650278" cy="4181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5386" y="1328730"/>
            <a:ext cx="3575538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District Peshawar and </a:t>
            </a:r>
            <a:r>
              <a:rPr lang="en-US" sz="1600" dirty="0" err="1"/>
              <a:t>Nowshehra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245386" y="1960358"/>
            <a:ext cx="3575538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Courier and personal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45386" y="2591986"/>
            <a:ext cx="3575538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One technician only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45386" y="3250011"/>
            <a:ext cx="3575538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Initial processing not done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45386" y="3822909"/>
            <a:ext cx="3575538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In respective sections. Consultant advice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45386" y="4465799"/>
            <a:ext cx="3575538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Request+worksheet+result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245386" y="5108689"/>
            <a:ext cx="3575538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Whatsapp</a:t>
            </a:r>
            <a:r>
              <a:rPr lang="en-US" sz="1600" dirty="0"/>
              <a:t> + dispatch</a:t>
            </a:r>
          </a:p>
        </p:txBody>
      </p:sp>
    </p:spTree>
    <p:extLst>
      <p:ext uri="{BB962C8B-B14F-4D97-AF65-F5344CB8AC3E}">
        <p14:creationId xmlns:p14="http://schemas.microsoft.com/office/powerpoint/2010/main" val="217755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1281</Words>
  <Application>Microsoft Macintosh PowerPoint</Application>
  <PresentationFormat>Widescreen</PresentationFormat>
  <Paragraphs>443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Khyber Pakhtunkhwa Public Heath Reference Laboratory</vt:lpstr>
      <vt:lpstr>Background</vt:lpstr>
      <vt:lpstr>Background</vt:lpstr>
      <vt:lpstr>Background</vt:lpstr>
      <vt:lpstr>Background</vt:lpstr>
      <vt:lpstr>Laboratory systems validation pilot exercise</vt:lpstr>
      <vt:lpstr>What do we have so far </vt:lpstr>
      <vt:lpstr>PowerPoint Presentation</vt:lpstr>
      <vt:lpstr>Methodology</vt:lpstr>
      <vt:lpstr>Results </vt:lpstr>
      <vt:lpstr>Distribution of test requests</vt:lpstr>
      <vt:lpstr>Dengue IgM ELISA</vt:lpstr>
      <vt:lpstr>Dengue NS1 results</vt:lpstr>
      <vt:lpstr>Dengue qPCR results</vt:lpstr>
      <vt:lpstr>Turnaround times</vt:lpstr>
      <vt:lpstr>Strengths </vt:lpstr>
      <vt:lpstr>Weaknesses</vt:lpstr>
      <vt:lpstr>Opportunities</vt:lpstr>
      <vt:lpstr>Threats</vt:lpstr>
      <vt:lpstr>Recommendation </vt:lpstr>
      <vt:lpstr>Agenda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Visit for LIMS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yasar yousafzai</dc:creator>
  <cp:lastModifiedBy>Yasar Yousafzai</cp:lastModifiedBy>
  <cp:revision>64</cp:revision>
  <dcterms:created xsi:type="dcterms:W3CDTF">2016-02-21T18:51:29Z</dcterms:created>
  <dcterms:modified xsi:type="dcterms:W3CDTF">2018-11-29T09:19:16Z</dcterms:modified>
</cp:coreProperties>
</file>